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1" r:id="rId1"/>
    <p:sldMasterId id="2147483794" r:id="rId2"/>
    <p:sldMasterId id="2147483806" r:id="rId3"/>
    <p:sldMasterId id="2147483818" r:id="rId4"/>
  </p:sldMasterIdLst>
  <p:notesMasterIdLst>
    <p:notesMasterId r:id="rId76"/>
  </p:notesMasterIdLst>
  <p:sldIdLst>
    <p:sldId id="1121" r:id="rId5"/>
    <p:sldId id="1216" r:id="rId6"/>
    <p:sldId id="1127" r:id="rId7"/>
    <p:sldId id="952" r:id="rId8"/>
    <p:sldId id="1245" r:id="rId9"/>
    <p:sldId id="1107" r:id="rId10"/>
    <p:sldId id="967" r:id="rId11"/>
    <p:sldId id="1237" r:id="rId12"/>
    <p:sldId id="1238" r:id="rId13"/>
    <p:sldId id="257" r:id="rId14"/>
    <p:sldId id="1217" r:id="rId15"/>
    <p:sldId id="1239" r:id="rId16"/>
    <p:sldId id="1111" r:id="rId17"/>
    <p:sldId id="1240" r:id="rId18"/>
    <p:sldId id="1241" r:id="rId19"/>
    <p:sldId id="1225" r:id="rId20"/>
    <p:sldId id="1252" r:id="rId21"/>
    <p:sldId id="1253" r:id="rId22"/>
    <p:sldId id="1156" r:id="rId23"/>
    <p:sldId id="1271" r:id="rId24"/>
    <p:sldId id="1272" r:id="rId25"/>
    <p:sldId id="1273" r:id="rId26"/>
    <p:sldId id="1157" r:id="rId27"/>
    <p:sldId id="1274" r:id="rId28"/>
    <p:sldId id="1275" r:id="rId29"/>
    <p:sldId id="1235" r:id="rId30"/>
    <p:sldId id="1276" r:id="rId31"/>
    <p:sldId id="1120" r:id="rId32"/>
    <p:sldId id="1277" r:id="rId33"/>
    <p:sldId id="1278" r:id="rId34"/>
    <p:sldId id="1279" r:id="rId35"/>
    <p:sldId id="1180" r:id="rId36"/>
    <p:sldId id="1195" r:id="rId37"/>
    <p:sldId id="1191" r:id="rId38"/>
    <p:sldId id="1192" r:id="rId39"/>
    <p:sldId id="1242" r:id="rId40"/>
    <p:sldId id="1125" r:id="rId41"/>
    <p:sldId id="1196" r:id="rId42"/>
    <p:sldId id="1194" r:id="rId43"/>
    <p:sldId id="1193" r:id="rId44"/>
    <p:sldId id="1280" r:id="rId45"/>
    <p:sldId id="1244" r:id="rId46"/>
    <p:sldId id="1187" r:id="rId47"/>
    <p:sldId id="1281" r:id="rId48"/>
    <p:sldId id="1175" r:id="rId49"/>
    <p:sldId id="1174" r:id="rId50"/>
    <p:sldId id="1246" r:id="rId51"/>
    <p:sldId id="1188" r:id="rId52"/>
    <p:sldId id="1189" r:id="rId53"/>
    <p:sldId id="1190" r:id="rId54"/>
    <p:sldId id="1247" r:id="rId55"/>
    <p:sldId id="1250" r:id="rId56"/>
    <p:sldId id="1251" r:id="rId57"/>
    <p:sldId id="1229" r:id="rId58"/>
    <p:sldId id="1268" r:id="rId59"/>
    <p:sldId id="1181" r:id="rId60"/>
    <p:sldId id="1282" r:id="rId61"/>
    <p:sldId id="1201" r:id="rId62"/>
    <p:sldId id="1205" r:id="rId63"/>
    <p:sldId id="1206" r:id="rId64"/>
    <p:sldId id="1208" r:id="rId65"/>
    <p:sldId id="1210" r:id="rId66"/>
    <p:sldId id="1202" r:id="rId67"/>
    <p:sldId id="1255" r:id="rId68"/>
    <p:sldId id="1130" r:id="rId69"/>
    <p:sldId id="1135" r:id="rId70"/>
    <p:sldId id="1234" r:id="rId71"/>
    <p:sldId id="1204" r:id="rId72"/>
    <p:sldId id="1161" r:id="rId73"/>
    <p:sldId id="1221" r:id="rId74"/>
    <p:sldId id="1153" r:id="rId7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668B"/>
    <a:srgbClr val="54789F"/>
    <a:srgbClr val="A28672"/>
    <a:srgbClr val="013981"/>
    <a:srgbClr val="80BC4D"/>
    <a:srgbClr val="A78A76"/>
    <a:srgbClr val="E2E0E0"/>
    <a:srgbClr val="FEF5DE"/>
    <a:srgbClr val="A78A75"/>
    <a:srgbClr val="D6C3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871" autoAdjust="0"/>
    <p:restoredTop sz="95110" autoAdjust="0"/>
  </p:normalViewPr>
  <p:slideViewPr>
    <p:cSldViewPr>
      <p:cViewPr varScale="1">
        <p:scale>
          <a:sx n="67" d="100"/>
          <a:sy n="67" d="100"/>
        </p:scale>
        <p:origin x="39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slide" Target="slides/slide70.xml"/><Relationship Id="rId79" Type="http://schemas.openxmlformats.org/officeDocument/2006/relationships/theme" Target="theme/theme1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F36BD6-4B94-40D3-B614-82556512752E}" type="datetimeFigureOut">
              <a:rPr lang="en-US" smtClean="0"/>
              <a:t>8/28/2024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0D7DA6-B34D-4AD1-9F72-8D52BBFA3DC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3304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0D7DA6-B34D-4AD1-9F72-8D52BBFA3DC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10323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22223" indent="-27777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11112" indent="-222222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55557" indent="-222222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00002" indent="-222222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44446" indent="-22222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88891" indent="-22222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33336" indent="-22222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77781" indent="-22222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EF0752-3792-794D-9167-2E92246C0AC3}" type="slidenum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53643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1B94B6-7C9E-2F44-AEE3-9CF0F7C3C9F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24343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1B94B6-7C9E-2F44-AEE3-9CF0F7C3C9F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60223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1B94B6-7C9E-2F44-AEE3-9CF0F7C3C9F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46181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1B94B6-7C9E-2F44-AEE3-9CF0F7C3C9F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04667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1B94B6-7C9E-2F44-AEE3-9CF0F7C3C9F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82167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1B94B6-7C9E-2F44-AEE3-9CF0F7C3C9F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78312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1B94B6-7C9E-2F44-AEE3-9CF0F7C3C9F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56136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1B94B6-7C9E-2F44-AEE3-9CF0F7C3C9F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82167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0D7DA6-B34D-4AD1-9F72-8D52BBFA3DC1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3013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1B94B6-7C9E-2F44-AEE3-9CF0F7C3C9F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16465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63462" indent="-293639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74556" indent="-234911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44379" indent="-234911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14202" indent="-234911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84024" indent="-23491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53847" indent="-23491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523669" indent="-23491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93492" indent="-23491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D80F5B-FD95-4947-89F3-C2EB0028B71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58788" y="715963"/>
            <a:ext cx="6399212" cy="3600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2504" y="4559920"/>
            <a:ext cx="5850194" cy="432411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54854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1B94B6-7C9E-2F44-AEE3-9CF0F7C3C9F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219388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1B94B6-7C9E-2F44-AEE3-9CF0F7C3C9F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946522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1B94B6-7C9E-2F44-AEE3-9CF0F7C3C9F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883960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1B94B6-7C9E-2F44-AEE3-9CF0F7C3C9F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514279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1B94B6-7C9E-2F44-AEE3-9CF0F7C3C9F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432529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1B94B6-7C9E-2F44-AEE3-9CF0F7C3C9F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743091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1B94B6-7C9E-2F44-AEE3-9CF0F7C3C9F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494254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1B94B6-7C9E-2F44-AEE3-9CF0F7C3C9F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999890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1B94B6-7C9E-2F44-AEE3-9CF0F7C3C9F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38801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1B94B6-7C9E-2F44-AEE3-9CF0F7C3C9F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151292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1B94B6-7C9E-2F44-AEE3-9CF0F7C3C9F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323311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1B94B6-7C9E-2F44-AEE3-9CF0F7C3C9F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439421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1B94B6-7C9E-2F44-AEE3-9CF0F7C3C9F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513301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1B94B6-7C9E-2F44-AEE3-9CF0F7C3C9F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563348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1B94B6-7C9E-2F44-AEE3-9CF0F7C3C9F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816784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1B94B6-7C9E-2F44-AEE3-9CF0F7C3C9F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381623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1B94B6-7C9E-2F44-AEE3-9CF0F7C3C9F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52620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1B94B6-7C9E-2F44-AEE3-9CF0F7C3C9F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088608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1B94B6-7C9E-2F44-AEE3-9CF0F7C3C9F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384113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1B94B6-7C9E-2F44-AEE3-9CF0F7C3C9F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32523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1B94B6-7C9E-2F44-AEE3-9CF0F7C3C9F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953543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1B94B6-7C9E-2F44-AEE3-9CF0F7C3C9F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344111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1B94B6-7C9E-2F44-AEE3-9CF0F7C3C9F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860972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1B94B6-7C9E-2F44-AEE3-9CF0F7C3C9F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146792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1B94B6-7C9E-2F44-AEE3-9CF0F7C3C9F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809695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1B94B6-7C9E-2F44-AEE3-9CF0F7C3C9F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504987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1B94B6-7C9E-2F44-AEE3-9CF0F7C3C9F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499919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1B94B6-7C9E-2F44-AEE3-9CF0F7C3C9F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504987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1B94B6-7C9E-2F44-AEE3-9CF0F7C3C9F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248112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1B94B6-7C9E-2F44-AEE3-9CF0F7C3C9F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798023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1B94B6-7C9E-2F44-AEE3-9CF0F7C3C9F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52189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22223" indent="-27777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11112" indent="-222222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55557" indent="-222222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00002" indent="-222222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44446" indent="-22222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88891" indent="-22222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33336" indent="-22222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77781" indent="-22222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EF0752-3792-794D-9167-2E92246C0AC3}" type="slidenum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346704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1B94B6-7C9E-2F44-AEE3-9CF0F7C3C9F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949172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1B94B6-7C9E-2F44-AEE3-9CF0F7C3C9F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38140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22223" indent="-27777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11112" indent="-222222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55557" indent="-222222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00002" indent="-222222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44446" indent="-22222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88891" indent="-22222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33336" indent="-22222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77781" indent="-22222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EF0752-3792-794D-9167-2E92246C0AC3}" type="slidenum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09204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22223" indent="-27777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11112" indent="-222222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55557" indent="-222222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00002" indent="-222222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44446" indent="-22222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88891" indent="-22222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33336" indent="-22222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77781" indent="-22222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EF0752-3792-794D-9167-2E92246C0AC3}" type="slidenum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55265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1B94B6-7C9E-2F44-AEE3-9CF0F7C3C9F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65608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22223" indent="-27777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11112" indent="-222222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55557" indent="-222222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00002" indent="-222222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44446" indent="-22222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88891" indent="-22222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33336" indent="-22222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77781" indent="-22222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EF0752-3792-794D-9167-2E92246C0AC3}" type="slidenum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1281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046891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/>
          <a:lstStyle/>
          <a:p>
            <a:fld id="{1160EA64-D806-43AC-9DF2-F8C432F32B4C}" type="datetimeFigureOut">
              <a:rPr lang="en-US"/>
              <a:t>8/28/2024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875324-484A-00DE-2BF6-DEFD2EE853DE}"/>
              </a:ext>
            </a:extLst>
          </p:cNvPr>
          <p:cNvSpPr txBox="1"/>
          <p:nvPr userDrawn="1"/>
        </p:nvSpPr>
        <p:spPr>
          <a:xfrm>
            <a:off x="4953965" y="596096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842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/>
          <a:lstStyle/>
          <a:p>
            <a:fld id="{E9F9C37B-1D36-470B-8223-D6C91242EC14}" type="datetimeFigureOut">
              <a:rPr lang="en-US"/>
              <a:t>8/28/2024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248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/>
          <a:lstStyle/>
          <a:p>
            <a:fld id="{67C6F52A-A82B-47A2-A83A-8C4C91F2D59F}" type="datetimeFigureOut">
              <a:rPr lang="en-US"/>
              <a:t>8/28/2024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86686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608576" y="1545336"/>
            <a:ext cx="5632704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/>
          <a:lstStyle/>
          <a:p>
            <a:pPr eaLnBrk="1" latinLnBrk="0" hangingPunct="1"/>
            <a:fld id="{ACDF6120-F1F0-4C60-9FE9-39AC71A9C79D}" type="datetimeFigureOut">
              <a:rPr lang="en-US" smtClean="0"/>
              <a:pPr eaLnBrk="1" latinLnBrk="0" hangingPunct="1"/>
              <a:t>8/28/2024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087076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/>
              <a:t>8/28/2024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52663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/>
              <a:t>8/28/2024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21768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/>
              <a:t>8/28/2024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57695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/>
              <a:t>8/28/2024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93919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B365BB-3AD3-5E44-BF87-D028A5622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B2C9AD-24FC-B74C-8E18-9895DBA87C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DAD869-FBCC-064A-AD1E-1391E541DC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8/28/2024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711538-5D7A-9042-A1D5-EE84B3D29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9DF92F-A2F7-4B40-824A-4D5D61475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0247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/>
              <a:t>8/28/2024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35402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/>
              <a:t>8/28/2024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336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/>
          <a:lstStyle/>
          <a:p>
            <a:fld id="{F070A7B3-6521-4DCA-87E5-044747A908C1}" type="datetimeFigureOut">
              <a:rPr lang="en-US"/>
              <a:t>8/28/2024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1288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/>
              <a:t>8/28/2024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1500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/>
              <a:t>8/28/2024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4241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/>
              <a:t>8/28/2024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1079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/>
              <a:t>8/28/2024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6015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046891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/>
              <a:t>8/28/2024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875324-484A-00DE-2BF6-DEFD2EE853DE}"/>
              </a:ext>
            </a:extLst>
          </p:cNvPr>
          <p:cNvSpPr txBox="1"/>
          <p:nvPr userDrawn="1"/>
        </p:nvSpPr>
        <p:spPr>
          <a:xfrm>
            <a:off x="4953965" y="596096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0253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/>
              <a:t>8/28/2024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0586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/>
              <a:t>8/28/2024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3359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/>
              <a:t>8/28/2024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70846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B365BB-3AD3-5E44-BF87-D028A5622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B2C9AD-24FC-B74C-8E18-9895DBA87C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DAD869-FBCC-064A-AD1E-1391E541DC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8/28/2024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711538-5D7A-9042-A1D5-EE84B3D29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9DF92F-A2F7-4B40-824A-4D5D61475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5926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/>
              <a:t>8/28/2024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743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/>
          <a:lstStyle/>
          <a:p>
            <a:fld id="{1160EA64-D806-43AC-9DF2-F8C432F32B4C}" type="datetimeFigureOut">
              <a:rPr lang="en-US"/>
              <a:t>8/28/2024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9565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/>
              <a:t>8/28/2024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98616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/>
              <a:t>8/28/2024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566915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/>
              <a:t>8/28/2024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7246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/>
              <a:t>8/28/2024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2856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/>
              <a:t>8/28/2024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250988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046891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/>
          <a:lstStyle/>
          <a:p>
            <a:fld id="{1160EA64-D806-43AC-9DF2-F8C432F32B4C}" type="datetimeFigureOut">
              <a:rPr lang="en-US"/>
              <a:t>8/28/2024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875324-484A-00DE-2BF6-DEFD2EE853DE}"/>
              </a:ext>
            </a:extLst>
          </p:cNvPr>
          <p:cNvSpPr txBox="1"/>
          <p:nvPr userDrawn="1"/>
        </p:nvSpPr>
        <p:spPr>
          <a:xfrm>
            <a:off x="4953965" y="596096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47369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/>
          <a:lstStyle/>
          <a:p>
            <a:fld id="{F070A7B3-6521-4DCA-87E5-044747A908C1}" type="datetimeFigureOut">
              <a:rPr lang="en-US"/>
              <a:t>8/28/2024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618892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/>
          <a:lstStyle/>
          <a:p>
            <a:fld id="{1160EA64-D806-43AC-9DF2-F8C432F32B4C}" type="datetimeFigureOut">
              <a:rPr lang="en-US"/>
              <a:t>8/28/2024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52018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/>
          <a:lstStyle/>
          <a:p>
            <a:fld id="{AB134690-1557-4C89-A502-4959FE7FAD70}" type="datetimeFigureOut">
              <a:rPr lang="en-US"/>
              <a:t>8/28/2024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22343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B365BB-3AD3-5E44-BF87-D028A5622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B2C9AD-24FC-B74C-8E18-9895DBA87C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DAD869-FBCC-064A-AD1E-1391E541DC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/>
          <a:lstStyle/>
          <a:p>
            <a:fld id="{1160EA64-D806-43AC-9DF2-F8C432F32B4C}" type="datetimeFigureOut">
              <a:rPr lang="en-US" smtClean="0"/>
              <a:t>8/28/2024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711538-5D7A-9042-A1D5-EE84B3D29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9DF92F-A2F7-4B40-824A-4D5D61475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148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/>
          <a:lstStyle/>
          <a:p>
            <a:fld id="{AB134690-1557-4C89-A502-4959FE7FAD70}" type="datetimeFigureOut">
              <a:rPr lang="en-US"/>
              <a:t>8/28/2024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942230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/>
          <a:lstStyle/>
          <a:p>
            <a:fld id="{E1037C31-9E7A-4F99-8774-A0E530DE1A42}" type="datetimeFigureOut">
              <a:rPr lang="en-US"/>
              <a:t>8/28/2024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92926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/>
          <a:lstStyle/>
          <a:p>
            <a:fld id="{C278504F-A551-4DE0-9316-4DCD1D8CC752}" type="datetimeFigureOut">
              <a:rPr lang="en-US"/>
              <a:t>8/28/2024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25002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/>
          <a:lstStyle/>
          <a:p>
            <a:fld id="{D1BE4249-C0D0-4B06-8692-E8BB871AF643}" type="datetimeFigureOut">
              <a:rPr lang="en-US"/>
              <a:t>8/28/2024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806590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/>
              <a:t>8/28/2024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797160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/>
          <a:lstStyle/>
          <a:p>
            <a:fld id="{E9F9C37B-1D36-470B-8223-D6C91242EC14}" type="datetimeFigureOut">
              <a:rPr lang="en-US"/>
              <a:t>8/28/2024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70486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/>
          <a:lstStyle/>
          <a:p>
            <a:fld id="{67C6F52A-A82B-47A2-A83A-8C4C91F2D59F}" type="datetimeFigureOut">
              <a:rPr lang="en-US"/>
              <a:t>8/28/2024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84097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608576" y="1545336"/>
            <a:ext cx="5632704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/>
          <a:lstStyle/>
          <a:p>
            <a:pPr eaLnBrk="1" latinLnBrk="0" hangingPunct="1"/>
            <a:fld id="{ACDF6120-F1F0-4C60-9FE9-39AC71A9C79D}" type="datetimeFigureOut">
              <a:rPr lang="en-US" smtClean="0"/>
              <a:pPr eaLnBrk="1" latinLnBrk="0" hangingPunct="1"/>
              <a:t>8/28/2024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9640329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B365BB-3AD3-5E44-BF87-D028A5622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B2C9AD-24FC-B74C-8E18-9895DBA87C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DAD869-FBCC-064A-AD1E-1391E541DC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/>
          <a:lstStyle/>
          <a:p>
            <a:fld id="{1160EA64-D806-43AC-9DF2-F8C432F32B4C}" type="datetimeFigureOut">
              <a:rPr lang="en-US" smtClean="0"/>
              <a:t>8/28/2024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711538-5D7A-9042-A1D5-EE84B3D29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9DF92F-A2F7-4B40-824A-4D5D61475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586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/>
          <a:lstStyle/>
          <a:p>
            <a:fld id="{E1037C31-9E7A-4F99-8774-A0E530DE1A42}" type="datetimeFigureOut">
              <a:rPr lang="en-US"/>
              <a:t>8/28/2024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0698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/>
          <a:lstStyle/>
          <a:p>
            <a:fld id="{C278504F-A551-4DE0-9316-4DCD1D8CC752}" type="datetimeFigureOut">
              <a:rPr lang="en-US"/>
              <a:t>8/28/2024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0962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/>
          <a:lstStyle/>
          <a:p>
            <a:fld id="{D1BE4249-C0D0-4B06-8692-E8BB871AF643}" type="datetimeFigureOut">
              <a:rPr lang="en-US"/>
              <a:t>8/28/2024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391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/>
              <a:t>8/28/2024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72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78A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25089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000">
                <a:solidFill>
                  <a:schemeClr val="bg1">
                    <a:alpha val="70000"/>
                  </a:schemeClr>
                </a:solidFill>
              </a:defRPr>
            </a:lvl1pPr>
          </a:lstStyle>
          <a:p>
            <a:r>
              <a:rPr lang="en-US" dirty="0"/>
              <a:t>AUGUST 2024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27243" y="6099099"/>
            <a:ext cx="594878" cy="594258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B5CE687-15A4-BCA9-42B3-3C53F421EB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36578" y="5504637"/>
            <a:ext cx="1376208" cy="11887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05853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  <p:sldLayoutId id="2147483793" r:id="rId12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/>
              <a:t>8/28/2024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4644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78A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/>
              <a:t>8/28/2024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/>
              <a:pPr/>
              <a:t>‹#›</a:t>
            </a:fld>
            <a:endParaRPr lang="en-US" dirty="0"/>
          </a:p>
        </p:txBody>
      </p:sp>
      <p:pic>
        <p:nvPicPr>
          <p:cNvPr id="7" name="Picture 15">
            <a:extLst>
              <a:ext uri="{FF2B5EF4-FFF2-40B4-BE49-F238E27FC236}">
                <a16:creationId xmlns:a16="http://schemas.microsoft.com/office/drawing/2014/main" id="{4D976336-737A-1605-B387-1034BDD04CA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89415" y="5916274"/>
            <a:ext cx="12370830" cy="959907"/>
          </a:xfrm>
          <a:prstGeom prst="rect">
            <a:avLst/>
          </a:prstGeom>
          <a:solidFill>
            <a:schemeClr val="bg2">
              <a:lumMod val="75000"/>
            </a:schemeClr>
          </a:solidFill>
          <a:ln w="57150">
            <a:noFill/>
            <a:miter lim="800000"/>
            <a:headEnd/>
            <a:tailEnd/>
          </a:ln>
          <a:effectLst>
            <a:outerShdw blurRad="63500" dist="50800" dir="5400000" algn="ctr" rotWithShape="0">
              <a:srgbClr val="000000">
                <a:alpha val="6999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70368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78A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25089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000">
                <a:solidFill>
                  <a:schemeClr val="bg1">
                    <a:alpha val="70000"/>
                  </a:schemeClr>
                </a:solidFill>
              </a:defRPr>
            </a:lvl1pPr>
          </a:lstStyle>
          <a:p>
            <a:r>
              <a:rPr lang="en-US" dirty="0"/>
              <a:t>AUGUST 2024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27243" y="6099099"/>
            <a:ext cx="594878" cy="594258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B5CE687-15A4-BCA9-42B3-3C53F421EB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36578" y="5504637"/>
            <a:ext cx="1376208" cy="11887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49858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  <p:sldLayoutId id="2147483830" r:id="rId12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8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8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3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8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8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8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8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8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49.png"/><Relationship Id="rId4" Type="http://schemas.openxmlformats.org/officeDocument/2006/relationships/image" Target="../media/image51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49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3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5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5.png"/><Relationship Id="rId4" Type="http://schemas.microsoft.com/office/2007/relationships/hdphoto" Target="../media/hdphoto1.wdp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5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5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5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61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Relationship Id="rId9" Type="http://schemas.openxmlformats.org/officeDocument/2006/relationships/image" Target="../media/image70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6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4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5545"/>
          </a:xfrm>
          <a:prstGeom prst="rect">
            <a:avLst/>
          </a:prstGeom>
        </p:spPr>
      </p:pic>
      <p:sp>
        <p:nvSpPr>
          <p:cNvPr id="2" name="SessionQuestionData" descr="&lt;?xml version=&quot;1.0&quot;?&gt;&lt;AllQuestions /&gt;" hidden="1"/>
          <p:cNvSpPr txBox="1"/>
          <p:nvPr/>
        </p:nvSpPr>
        <p:spPr>
          <a:xfrm>
            <a:off x="1524000" y="0"/>
            <a:ext cx="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3" name="SessionAnswerData" descr="&lt;?xml version=&quot;1.0&quot;?&gt;&lt;AllAnswers /&gt;" hidden="1"/>
          <p:cNvSpPr txBox="1"/>
          <p:nvPr/>
        </p:nvSpPr>
        <p:spPr>
          <a:xfrm>
            <a:off x="2794000" y="0"/>
            <a:ext cx="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5" name="SessionResponseData" hidden="1"/>
          <p:cNvSpPr txBox="1"/>
          <p:nvPr/>
        </p:nvSpPr>
        <p:spPr>
          <a:xfrm>
            <a:off x="1524000" y="0"/>
            <a:ext cx="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7" name="SessionPresentationSettingsData" descr="&lt;?xml version=&quot;1.0&quot;?&gt;&lt;Settings&gt;&lt;answerBulletFormat&gt;Numeric&lt;/answerBulletFormat&gt;&lt;answerNowAutoInsert&gt;No&lt;/answerNowAutoInsert&gt;&lt;answerNowStyle&gt;Explosion&lt;/answerNowStyle&gt;&lt;answerNowText&gt;Answer Now&lt;/answerNowText&gt;&lt;chartColors&gt;Use PowerPoint Color Scheme&lt;/chartColors&gt;&lt;chartType&gt;Horizontal&lt;/chartType&gt;&lt;correctAnswerIndicator&gt;Checkmark&lt;/correctAnswerIndicator&gt;&lt;countdownAutoInsert&gt;Yes&lt;/countdownAutoInsert&gt;&lt;countdownSeconds&gt;10&lt;/countdownSeconds&gt;&lt;countdownSound&gt;TicToc.wav&lt;/countdownSound&gt;&lt;countdownStyle&gt;Stopwatch&lt;/countdownStyle&gt;&lt;gridAutoInsert&gt;No&lt;/gridAutoInsert&gt;&lt;gridFillStyle&gt;Answered&lt;/gridFillStyle&gt;&lt;gridFillColor&gt;255,255,0&lt;/gridFillColor&gt;&lt;ChartModel&gt;3D&lt;/ChartModel&gt;&lt;SimulatedVoteCount&gt;50&lt;/SimulatedVoteCount&gt;&lt;gridColor&gt;176,216,255&lt;/gridColor&gt;&lt;gridAlternateColor&gt;62,158,255&lt;/gridAlternateColor&gt;&lt;gridIncorrectColor&gt;&lt;/gridIncorrectColor&gt;&lt;gridOpacity&gt;100%&lt;/gridOpacity&gt;&lt;gridTextStyle&gt;Keypad #&lt;/gridTextStyle&gt;&lt;inputSource&gt;Response Devices&lt;/inputSource&gt;&lt;userpreferredinputSource&gt;&lt;/userpreferredinputSource&gt;&lt;multipleResponseDivisor&gt;# of Responses&lt;/multipleResponseDivisor&gt;&lt;participantsLeaderBoard&gt;5&lt;/participantsLeaderBoard&gt;&lt;percentageDecimalPlaces&gt;0&lt;/percentageDecimalPlaces&gt;&lt;responseCounterAutoInsert&gt;Yes&lt;/responseCounterAutoInsert&gt;&lt;responseCounterStyle&gt;Circle&lt;/responseCounterStyle&gt;&lt;responseCounterTextColor&gt;0,0,0&lt;/responseCounterTextColor&gt;&lt;responseCounterFillColor&gt;79,129,189&lt;/responseCounterFillColor&gt;&lt;responseCounterBorderColor&gt;56,93,138&lt;/responseCounterBorderColor&gt;&lt;responseCounterDisplayValue&gt;# of Votes Received&lt;/responseCounterDisplayValue&gt;&lt;insertObjectUsingColor&gt;Blue&lt;/insertObjectUsingColor&gt;&lt;showResults&gt;Yes&lt;/showResults&gt;&lt;teamColors&gt;User Defined&lt;/teamColors&gt;&lt;teamIdentificationType&gt;None&lt;/teamIdentificationType&gt;&lt;teamScoringType&gt;Voting pads only&lt;/teamScoringType&gt;&lt;teamScoringDecimalPlaces&gt;1&lt;/teamScoringDecimalPlaces&gt;&lt;teamIdentificationItem&gt;&lt;/teamIdentificationItem&gt;&lt;teamsLeaderBoard&gt;5&lt;/teamsLeaderBoard&gt;&lt;teamName1&gt;&lt;/teamName1&gt;&lt;teamName2&gt;&lt;/teamName2&gt;&lt;teamName3&gt;&lt;/teamName3&gt;&lt;teamName4&gt;&lt;/teamName4&gt;&lt;teamName5&gt;&lt;/teamName5&gt;&lt;teamName6&gt;&lt;/teamName6&gt;&lt;teamName7&gt;&lt;/teamName7&gt;&lt;teamName8&gt;&lt;/teamName8&gt;&lt;teamName9&gt;&lt;/teamName9&gt;&lt;teamName10&gt;&lt;/teamName10&gt;&lt;showControlBar&gt;Slides with EZ-VOTE Pro Objects&lt;/showControlBar&gt;&lt;defaultCorrectPointValue&gt;100&lt;/defaultCorrectPointValue&gt;&lt;defaultIncorrectPointValue&gt;0&lt;/defaultIncorrectPointValue&gt;&lt;chartColor1&gt;187,224,227&lt;/chartColor1&gt;&lt;chartColor2&gt;51,51,153&lt;/chartColor2&gt;&lt;chartColor3&gt;0,153,153&lt;/chartColor3&gt;&lt;chartColor4&gt;153,204,0&lt;/chartColor4&gt;&lt;chartColor5&gt;128,128,128&lt;/chartColor5&gt;&lt;chartColor6&gt;0,0,0&lt;/chartColor6&gt;&lt;chartColor7&gt;0,102,204&lt;/chartColor7&gt;&lt;chartColor8&gt;204,204,255&lt;/chartColor8&gt;&lt;chartColor9&gt;255,0,0&lt;/chartColor9&gt;&lt;chartColor10&gt;255,255,0&lt;/chartColor10&gt;&lt;teamColor1&gt;187,224,227&lt;/teamColor1&gt;&lt;teamColor2&gt;51,51,153&lt;/teamColor2&gt;&lt;teamColor3&gt;0,153,153&lt;/teamColor3&gt;&lt;teamColor4&gt;153,204,0&lt;/teamColor4&gt;&lt;teamColor5&gt;128,128,128&lt;/teamColor5&gt;&lt;teamColor6&gt;0,0,0&lt;/teamColor6&gt;&lt;teamColor7&gt;0,102,204&lt;/teamColor7&gt;&lt;teamColor8&gt;204,204,255&lt;/teamColor8&gt;&lt;teamColor9&gt;255,0,0&lt;/teamColor9&gt;&lt;teamColor10&gt;255,255,0&lt;/teamColor10&gt;&lt;displayAnswerImagesDuringVote&gt;Yes&lt;/displayAnswerImagesDuringVote&gt;&lt;displayAnswerImagesWithResponses&gt;Yes&lt;/displayAnswerImagesWithResponses&gt;&lt;displayAnswerTextDuringVote&gt;Yes&lt;/displayAnswerTextDuringVote&gt;&lt;displayAnswerTextWithResponses&gt;Yes&lt;/displayAnswerTextWithResponses&gt;&lt;questionSlideID&gt;&lt;/questionSlideID&gt;&lt;controlBarState&gt;Expanded&lt;/controlBarState&gt;&lt;isGridColorKnownColor&gt;No&lt;/isGridColorKnownColor&gt;&lt;gridColorName&gt;255,255,0&lt;/gridColorName&gt;&lt;AutoRec&gt;&lt;/AutoRec&gt;&lt;AutoRecTimeIntrvl&gt;&lt;/AutoRecTimeIntrvl&gt;&lt;chartVotesView&gt;Percentage&lt;/chartVotesView&gt;&lt;chartLabelsColor&gt;0,0,0&lt;/chartLabelsColor&gt;&lt;isChartLabelColorKnownColor&gt;&lt;/isChartLabelColorKnownColor&gt;&lt;chartLabelColorName&gt;&lt;/chartLabelColorName&gt;&lt;chartXAxisLabelType&gt;Full Text&lt;/chartXAxisLabelType&gt;&lt;controlBarPosition&gt;Top Left&lt;/controlBarPosition&gt;&lt;/Settings&gt;" hidden="1"/>
          <p:cNvSpPr txBox="1"/>
          <p:nvPr/>
        </p:nvSpPr>
        <p:spPr>
          <a:xfrm>
            <a:off x="1524000" y="0"/>
            <a:ext cx="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51647" y="3110110"/>
            <a:ext cx="3648663" cy="1573683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all" spc="8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Public work session #2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b="1" spc="8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spc="8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AUGUST 22, 2024</a:t>
            </a:r>
            <a:endParaRPr kumimoji="0" lang="en-US" sz="3200" b="1" i="0" u="none" strike="noStrike" kern="1200" cap="all" spc="8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3FEE6A1-4039-3813-F8F4-AFAD87EAB09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573" y="1020603"/>
            <a:ext cx="2450809" cy="2116923"/>
          </a:xfrm>
          <a:prstGeom prst="rect">
            <a:avLst/>
          </a:prstGeom>
          <a:noFill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9EA525D-A650-3EA8-E57F-072EA69CB25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5169190"/>
            <a:ext cx="1438863" cy="1146594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9222FDA-47AA-B0A4-C3CC-90B70330922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10043" y="5352334"/>
            <a:ext cx="2000773" cy="313164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E18EA42-C4D5-BF1D-FF0F-C98F9FDDDBC1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4600" y="5843648"/>
            <a:ext cx="1438863" cy="313164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42426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578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1">
            <a:extLst>
              <a:ext uri="{FF2B5EF4-FFF2-40B4-BE49-F238E27FC236}">
                <a16:creationId xmlns:a16="http://schemas.microsoft.com/office/drawing/2014/main" id="{C5091403-FD32-AA49-82B6-30511779AA5D}"/>
              </a:ext>
            </a:extLst>
          </p:cNvPr>
          <p:cNvSpPr txBox="1">
            <a:spLocks/>
          </p:cNvSpPr>
          <p:nvPr/>
        </p:nvSpPr>
        <p:spPr bwMode="black">
          <a:xfrm>
            <a:off x="330872" y="3721153"/>
            <a:ext cx="11099128" cy="113464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all" spc="20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 Sans MT" panose="020B0502020104020203"/>
                <a:ea typeface="+mj-ea"/>
                <a:cs typeface="+mj-cs"/>
              </a:rPr>
              <a:t>Land use Planners, Attorneys, GIS specialists, Environment and Compatibility</a:t>
            </a:r>
          </a:p>
        </p:txBody>
      </p:sp>
      <p:sp>
        <p:nvSpPr>
          <p:cNvPr id="2" name="Title 4">
            <a:extLst>
              <a:ext uri="{FF2B5EF4-FFF2-40B4-BE49-F238E27FC236}">
                <a16:creationId xmlns:a16="http://schemas.microsoft.com/office/drawing/2014/main" id="{0580BD6B-9DC7-CFB8-C4E0-1CC4153DAECF}"/>
              </a:ext>
            </a:extLst>
          </p:cNvPr>
          <p:cNvSpPr txBox="1">
            <a:spLocks/>
          </p:cNvSpPr>
          <p:nvPr/>
        </p:nvSpPr>
        <p:spPr bwMode="black">
          <a:xfrm>
            <a:off x="1088998" y="233166"/>
            <a:ext cx="9677400" cy="1519521"/>
          </a:xfrm>
          <a:prstGeom prst="rect">
            <a:avLst/>
          </a:prstGeom>
          <a:noFill/>
          <a:ln w="31750" cap="sq">
            <a:noFill/>
            <a:miter lim="800000"/>
          </a:ln>
        </p:spPr>
        <p:txBody>
          <a:bodyPr vert="horz" lIns="182880" tIns="182880" rIns="182880" bIns="18288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all" spc="2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j-ea"/>
                <a:cs typeface="+mj-cs"/>
              </a:rPr>
              <a:t>Consultant TEAM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4B648F-C928-264D-DC82-40809E29411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297" y="1752782"/>
            <a:ext cx="1666728" cy="16891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5581878-9A92-DACD-BBF7-4B3CD7FFCAB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6201" y="1729808"/>
            <a:ext cx="1666728" cy="16891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31E4C23-7779-3241-430A-C44E68BF989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5800" y="1730480"/>
            <a:ext cx="1688877" cy="17070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D295F2E-FA53-98FF-AEAB-EF03B7E8039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38600" y="1744393"/>
            <a:ext cx="1761529" cy="169720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0241408-D88D-DB3B-64D2-E8717586A9E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0348" y="1753037"/>
            <a:ext cx="1696342" cy="168447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C2F8828-11EA-B1B3-6C65-1D3ABD5D00B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22361" y="1742854"/>
            <a:ext cx="1677914" cy="1700286"/>
          </a:xfrm>
          <a:prstGeom prst="rect">
            <a:avLst/>
          </a:prstGeom>
        </p:spPr>
      </p:pic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F7C5260F-148A-AD87-170C-E126DCF0BFFD}"/>
              </a:ext>
            </a:extLst>
          </p:cNvPr>
          <p:cNvSpPr txBox="1">
            <a:spLocks/>
          </p:cNvSpPr>
          <p:nvPr/>
        </p:nvSpPr>
        <p:spPr>
          <a:xfrm>
            <a:off x="914400" y="5105313"/>
            <a:ext cx="10287000" cy="129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BAFB5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Project Management, Public Outreach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BAFB5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800" i="1" dirty="0">
                <a:solidFill>
                  <a:srgbClr val="FFFFFF"/>
                </a:solidFill>
                <a:latin typeface="Gill Sans MT" panose="020B0502020104020203"/>
              </a:rPr>
              <a:t>Recommendations and Support to the JLUP Steering Committee</a:t>
            </a:r>
            <a:endParaRPr kumimoji="0" lang="en-US" sz="2800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8269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78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220200" y="5638800"/>
            <a:ext cx="1295400" cy="9906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7C2DF5E-46EB-8E65-CC08-B934B7E00950}"/>
              </a:ext>
            </a:extLst>
          </p:cNvPr>
          <p:cNvSpPr/>
          <p:nvPr/>
        </p:nvSpPr>
        <p:spPr>
          <a:xfrm>
            <a:off x="682475" y="914400"/>
            <a:ext cx="3127525" cy="304800"/>
          </a:xfrm>
          <a:prstGeom prst="rect">
            <a:avLst/>
          </a:prstGeom>
          <a:solidFill>
            <a:srgbClr val="54789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86154462-543A-F620-F039-F94CA94232FC}"/>
              </a:ext>
            </a:extLst>
          </p:cNvPr>
          <p:cNvSpPr txBox="1">
            <a:spLocks/>
          </p:cNvSpPr>
          <p:nvPr/>
        </p:nvSpPr>
        <p:spPr>
          <a:xfrm>
            <a:off x="3428607" y="830650"/>
            <a:ext cx="7928125" cy="18407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BAFB5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Information and Baseline Conditions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DD994557-0559-D1AD-290E-4DB034559AFC}"/>
              </a:ext>
            </a:extLst>
          </p:cNvPr>
          <p:cNvSpPr txBox="1">
            <a:spLocks/>
          </p:cNvSpPr>
          <p:nvPr/>
        </p:nvSpPr>
        <p:spPr>
          <a:xfrm>
            <a:off x="3207426" y="2324555"/>
            <a:ext cx="7928125" cy="18407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BAFB5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Land Planning and Operational Analysis (mapping &amp; policy)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1AE1C5B9-45F5-F597-9313-DCA88ACF9563}"/>
              </a:ext>
            </a:extLst>
          </p:cNvPr>
          <p:cNvSpPr txBox="1">
            <a:spLocks/>
          </p:cNvSpPr>
          <p:nvPr/>
        </p:nvSpPr>
        <p:spPr>
          <a:xfrm>
            <a:off x="3428607" y="4146617"/>
            <a:ext cx="8077201" cy="10120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BAFB5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Consideration of Policy Alternatives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5AA0E5FD-7516-42F7-9C92-EC577BC398A4}"/>
              </a:ext>
            </a:extLst>
          </p:cNvPr>
          <p:cNvSpPr txBox="1">
            <a:spLocks/>
          </p:cNvSpPr>
          <p:nvPr/>
        </p:nvSpPr>
        <p:spPr>
          <a:xfrm>
            <a:off x="2989961" y="5336280"/>
            <a:ext cx="8668637" cy="12256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BAFB5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Steering Committee Recommendations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BAFB5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Final JLUP Update Report</a:t>
            </a:r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EDF8525B-2B82-12EF-DEE9-90AB94FFF220}"/>
              </a:ext>
            </a:extLst>
          </p:cNvPr>
          <p:cNvSpPr txBox="1">
            <a:spLocks/>
          </p:cNvSpPr>
          <p:nvPr/>
        </p:nvSpPr>
        <p:spPr>
          <a:xfrm>
            <a:off x="150756" y="800036"/>
            <a:ext cx="3055418" cy="10120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BAFB5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May - August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09731982-4657-6ACA-A2B3-599CB1F6F29C}"/>
              </a:ext>
            </a:extLst>
          </p:cNvPr>
          <p:cNvSpPr txBox="1">
            <a:spLocks/>
          </p:cNvSpPr>
          <p:nvPr/>
        </p:nvSpPr>
        <p:spPr>
          <a:xfrm>
            <a:off x="-173355" y="2492033"/>
            <a:ext cx="3505200" cy="10120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BAFB5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June - Oct</a:t>
            </a:r>
          </a:p>
        </p:txBody>
      </p:sp>
      <p:sp>
        <p:nvSpPr>
          <p:cNvPr id="23" name="Content Placeholder 3">
            <a:extLst>
              <a:ext uri="{FF2B5EF4-FFF2-40B4-BE49-F238E27FC236}">
                <a16:creationId xmlns:a16="http://schemas.microsoft.com/office/drawing/2014/main" id="{538E2793-0301-64DC-58E1-FEFFEE0D210A}"/>
              </a:ext>
            </a:extLst>
          </p:cNvPr>
          <p:cNvSpPr txBox="1">
            <a:spLocks/>
          </p:cNvSpPr>
          <p:nvPr/>
        </p:nvSpPr>
        <p:spPr>
          <a:xfrm>
            <a:off x="-208332" y="4226568"/>
            <a:ext cx="3505200" cy="10120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BAFB5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Nov - Feb ‘25</a:t>
            </a:r>
          </a:p>
        </p:txBody>
      </p:sp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988F055D-AEDB-1D57-492D-830E56A2CE46}"/>
              </a:ext>
            </a:extLst>
          </p:cNvPr>
          <p:cNvSpPr txBox="1">
            <a:spLocks/>
          </p:cNvSpPr>
          <p:nvPr/>
        </p:nvSpPr>
        <p:spPr>
          <a:xfrm>
            <a:off x="-137605" y="5549895"/>
            <a:ext cx="3505200" cy="10120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BAFB5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March - May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D9990DE-ADA6-63A2-D733-FF22EA7A7335}"/>
              </a:ext>
            </a:extLst>
          </p:cNvPr>
          <p:cNvCxnSpPr>
            <a:cxnSpLocks/>
          </p:cNvCxnSpPr>
          <p:nvPr/>
        </p:nvCxnSpPr>
        <p:spPr>
          <a:xfrm>
            <a:off x="304800" y="2026588"/>
            <a:ext cx="10605868" cy="22151"/>
          </a:xfrm>
          <a:prstGeom prst="line">
            <a:avLst/>
          </a:prstGeom>
          <a:ln w="73025">
            <a:solidFill>
              <a:srgbClr val="A78A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33E3EB3-D8E5-2222-07B0-4C84293E6A56}"/>
              </a:ext>
            </a:extLst>
          </p:cNvPr>
          <p:cNvCxnSpPr>
            <a:cxnSpLocks/>
          </p:cNvCxnSpPr>
          <p:nvPr/>
        </p:nvCxnSpPr>
        <p:spPr>
          <a:xfrm>
            <a:off x="324787" y="3901066"/>
            <a:ext cx="10605868" cy="22151"/>
          </a:xfrm>
          <a:prstGeom prst="line">
            <a:avLst/>
          </a:prstGeom>
          <a:ln w="73025">
            <a:solidFill>
              <a:srgbClr val="A78A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728336A-20D2-900F-0EB7-C26BD4057818}"/>
              </a:ext>
            </a:extLst>
          </p:cNvPr>
          <p:cNvCxnSpPr>
            <a:cxnSpLocks/>
          </p:cNvCxnSpPr>
          <p:nvPr/>
        </p:nvCxnSpPr>
        <p:spPr>
          <a:xfrm>
            <a:off x="304800" y="5144061"/>
            <a:ext cx="10605868" cy="22151"/>
          </a:xfrm>
          <a:prstGeom prst="line">
            <a:avLst/>
          </a:prstGeom>
          <a:ln w="73025">
            <a:solidFill>
              <a:srgbClr val="A78A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83B8045A-E234-ED45-2E53-8C1CE53FA5E6}"/>
              </a:ext>
            </a:extLst>
          </p:cNvPr>
          <p:cNvCxnSpPr>
            <a:cxnSpLocks/>
          </p:cNvCxnSpPr>
          <p:nvPr/>
        </p:nvCxnSpPr>
        <p:spPr>
          <a:xfrm>
            <a:off x="682475" y="2057400"/>
            <a:ext cx="10605868" cy="22151"/>
          </a:xfrm>
          <a:prstGeom prst="line">
            <a:avLst/>
          </a:prstGeom>
          <a:ln w="73025">
            <a:solidFill>
              <a:srgbClr val="A78A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ontent Placeholder 3">
            <a:extLst>
              <a:ext uri="{FF2B5EF4-FFF2-40B4-BE49-F238E27FC236}">
                <a16:creationId xmlns:a16="http://schemas.microsoft.com/office/drawing/2014/main" id="{A120B940-AD10-8994-7456-F67F5DFAF7C5}"/>
              </a:ext>
            </a:extLst>
          </p:cNvPr>
          <p:cNvSpPr txBox="1">
            <a:spLocks/>
          </p:cNvSpPr>
          <p:nvPr/>
        </p:nvSpPr>
        <p:spPr>
          <a:xfrm rot="5400000">
            <a:off x="7139153" y="2730899"/>
            <a:ext cx="8668637" cy="12256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BAFB5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Public Outreach / Input</a:t>
            </a:r>
          </a:p>
        </p:txBody>
      </p:sp>
      <p:sp>
        <p:nvSpPr>
          <p:cNvPr id="32" name="Content Placeholder 3">
            <a:extLst>
              <a:ext uri="{FF2B5EF4-FFF2-40B4-BE49-F238E27FC236}">
                <a16:creationId xmlns:a16="http://schemas.microsoft.com/office/drawing/2014/main" id="{646968B0-C123-59F7-0EA4-6E3308E8468C}"/>
              </a:ext>
            </a:extLst>
          </p:cNvPr>
          <p:cNvSpPr txBox="1">
            <a:spLocks/>
          </p:cNvSpPr>
          <p:nvPr/>
        </p:nvSpPr>
        <p:spPr>
          <a:xfrm>
            <a:off x="527831" y="81633"/>
            <a:ext cx="10760511" cy="10120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BAFB5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JLUP Project Phasing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D81F5CA-AC7C-BC11-6A18-7FF927F820DA}"/>
              </a:ext>
            </a:extLst>
          </p:cNvPr>
          <p:cNvSpPr/>
          <p:nvPr/>
        </p:nvSpPr>
        <p:spPr>
          <a:xfrm>
            <a:off x="141320" y="2320408"/>
            <a:ext cx="11147021" cy="4411655"/>
          </a:xfrm>
          <a:prstGeom prst="rect">
            <a:avLst/>
          </a:prstGeom>
          <a:solidFill>
            <a:srgbClr val="54789F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7170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78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220200" y="5638800"/>
            <a:ext cx="1295400" cy="9906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7C2DF5E-46EB-8E65-CC08-B934B7E00950}"/>
              </a:ext>
            </a:extLst>
          </p:cNvPr>
          <p:cNvSpPr/>
          <p:nvPr/>
        </p:nvSpPr>
        <p:spPr>
          <a:xfrm>
            <a:off x="682475" y="914400"/>
            <a:ext cx="3127525" cy="304800"/>
          </a:xfrm>
          <a:prstGeom prst="rect">
            <a:avLst/>
          </a:prstGeom>
          <a:solidFill>
            <a:srgbClr val="54789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86154462-543A-F620-F039-F94CA94232FC}"/>
              </a:ext>
            </a:extLst>
          </p:cNvPr>
          <p:cNvSpPr txBox="1">
            <a:spLocks/>
          </p:cNvSpPr>
          <p:nvPr/>
        </p:nvSpPr>
        <p:spPr>
          <a:xfrm>
            <a:off x="3428607" y="830650"/>
            <a:ext cx="7928125" cy="18407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BAFB5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Information and Baseline Conditions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DD994557-0559-D1AD-290E-4DB034559AFC}"/>
              </a:ext>
            </a:extLst>
          </p:cNvPr>
          <p:cNvSpPr txBox="1">
            <a:spLocks/>
          </p:cNvSpPr>
          <p:nvPr/>
        </p:nvSpPr>
        <p:spPr>
          <a:xfrm>
            <a:off x="3207426" y="2324555"/>
            <a:ext cx="7928125" cy="18407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BAFB5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Land Planning and Operational Analysis (mapping &amp; policy)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1AE1C5B9-45F5-F597-9313-DCA88ACF9563}"/>
              </a:ext>
            </a:extLst>
          </p:cNvPr>
          <p:cNvSpPr txBox="1">
            <a:spLocks/>
          </p:cNvSpPr>
          <p:nvPr/>
        </p:nvSpPr>
        <p:spPr>
          <a:xfrm>
            <a:off x="3428607" y="4146617"/>
            <a:ext cx="8077201" cy="10120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BAFB5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Consideration of Policy Alternatives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5AA0E5FD-7516-42F7-9C92-EC577BC398A4}"/>
              </a:ext>
            </a:extLst>
          </p:cNvPr>
          <p:cNvSpPr txBox="1">
            <a:spLocks/>
          </p:cNvSpPr>
          <p:nvPr/>
        </p:nvSpPr>
        <p:spPr>
          <a:xfrm>
            <a:off x="2989961" y="5336280"/>
            <a:ext cx="8668637" cy="12256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BAFB5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Steering Committee Recommendations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BAFB5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Final JLUP Update Report</a:t>
            </a:r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EDF8525B-2B82-12EF-DEE9-90AB94FFF220}"/>
              </a:ext>
            </a:extLst>
          </p:cNvPr>
          <p:cNvSpPr txBox="1">
            <a:spLocks/>
          </p:cNvSpPr>
          <p:nvPr/>
        </p:nvSpPr>
        <p:spPr>
          <a:xfrm>
            <a:off x="150756" y="800036"/>
            <a:ext cx="3055418" cy="10120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BAFB5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May - August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09731982-4657-6ACA-A2B3-599CB1F6F29C}"/>
              </a:ext>
            </a:extLst>
          </p:cNvPr>
          <p:cNvSpPr txBox="1">
            <a:spLocks/>
          </p:cNvSpPr>
          <p:nvPr/>
        </p:nvSpPr>
        <p:spPr>
          <a:xfrm>
            <a:off x="-173355" y="2492033"/>
            <a:ext cx="3505200" cy="10120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BAFB5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June - Oct</a:t>
            </a:r>
          </a:p>
        </p:txBody>
      </p:sp>
      <p:sp>
        <p:nvSpPr>
          <p:cNvPr id="23" name="Content Placeholder 3">
            <a:extLst>
              <a:ext uri="{FF2B5EF4-FFF2-40B4-BE49-F238E27FC236}">
                <a16:creationId xmlns:a16="http://schemas.microsoft.com/office/drawing/2014/main" id="{538E2793-0301-64DC-58E1-FEFFEE0D210A}"/>
              </a:ext>
            </a:extLst>
          </p:cNvPr>
          <p:cNvSpPr txBox="1">
            <a:spLocks/>
          </p:cNvSpPr>
          <p:nvPr/>
        </p:nvSpPr>
        <p:spPr>
          <a:xfrm>
            <a:off x="-208332" y="4226568"/>
            <a:ext cx="3505200" cy="10120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BAFB5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Nov - Feb ‘25</a:t>
            </a:r>
          </a:p>
        </p:txBody>
      </p:sp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988F055D-AEDB-1D57-492D-830E56A2CE46}"/>
              </a:ext>
            </a:extLst>
          </p:cNvPr>
          <p:cNvSpPr txBox="1">
            <a:spLocks/>
          </p:cNvSpPr>
          <p:nvPr/>
        </p:nvSpPr>
        <p:spPr>
          <a:xfrm>
            <a:off x="-137605" y="5549895"/>
            <a:ext cx="3505200" cy="10120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BAFB5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March - May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D9990DE-ADA6-63A2-D733-FF22EA7A7335}"/>
              </a:ext>
            </a:extLst>
          </p:cNvPr>
          <p:cNvCxnSpPr>
            <a:cxnSpLocks/>
          </p:cNvCxnSpPr>
          <p:nvPr/>
        </p:nvCxnSpPr>
        <p:spPr>
          <a:xfrm>
            <a:off x="304800" y="2026588"/>
            <a:ext cx="10605868" cy="22151"/>
          </a:xfrm>
          <a:prstGeom prst="line">
            <a:avLst/>
          </a:prstGeom>
          <a:ln w="73025">
            <a:solidFill>
              <a:srgbClr val="A78A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33E3EB3-D8E5-2222-07B0-4C84293E6A56}"/>
              </a:ext>
            </a:extLst>
          </p:cNvPr>
          <p:cNvCxnSpPr>
            <a:cxnSpLocks/>
          </p:cNvCxnSpPr>
          <p:nvPr/>
        </p:nvCxnSpPr>
        <p:spPr>
          <a:xfrm>
            <a:off x="324787" y="3901066"/>
            <a:ext cx="10605868" cy="22151"/>
          </a:xfrm>
          <a:prstGeom prst="line">
            <a:avLst/>
          </a:prstGeom>
          <a:ln w="73025">
            <a:solidFill>
              <a:srgbClr val="A78A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728336A-20D2-900F-0EB7-C26BD4057818}"/>
              </a:ext>
            </a:extLst>
          </p:cNvPr>
          <p:cNvCxnSpPr>
            <a:cxnSpLocks/>
          </p:cNvCxnSpPr>
          <p:nvPr/>
        </p:nvCxnSpPr>
        <p:spPr>
          <a:xfrm>
            <a:off x="304800" y="5144061"/>
            <a:ext cx="10605868" cy="22151"/>
          </a:xfrm>
          <a:prstGeom prst="line">
            <a:avLst/>
          </a:prstGeom>
          <a:ln w="73025">
            <a:solidFill>
              <a:srgbClr val="A78A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83B8045A-E234-ED45-2E53-8C1CE53FA5E6}"/>
              </a:ext>
            </a:extLst>
          </p:cNvPr>
          <p:cNvCxnSpPr>
            <a:cxnSpLocks/>
          </p:cNvCxnSpPr>
          <p:nvPr/>
        </p:nvCxnSpPr>
        <p:spPr>
          <a:xfrm>
            <a:off x="682475" y="2057400"/>
            <a:ext cx="10605868" cy="22151"/>
          </a:xfrm>
          <a:prstGeom prst="line">
            <a:avLst/>
          </a:prstGeom>
          <a:ln w="73025">
            <a:solidFill>
              <a:srgbClr val="A78A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ontent Placeholder 3">
            <a:extLst>
              <a:ext uri="{FF2B5EF4-FFF2-40B4-BE49-F238E27FC236}">
                <a16:creationId xmlns:a16="http://schemas.microsoft.com/office/drawing/2014/main" id="{A120B940-AD10-8994-7456-F67F5DFAF7C5}"/>
              </a:ext>
            </a:extLst>
          </p:cNvPr>
          <p:cNvSpPr txBox="1">
            <a:spLocks/>
          </p:cNvSpPr>
          <p:nvPr/>
        </p:nvSpPr>
        <p:spPr>
          <a:xfrm rot="5400000">
            <a:off x="7139153" y="2730899"/>
            <a:ext cx="8668637" cy="12256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BAFB5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Public Outreach / Input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D81F5CA-AC7C-BC11-6A18-7FF927F820DA}"/>
              </a:ext>
            </a:extLst>
          </p:cNvPr>
          <p:cNvSpPr/>
          <p:nvPr/>
        </p:nvSpPr>
        <p:spPr>
          <a:xfrm>
            <a:off x="141320" y="3989670"/>
            <a:ext cx="11147021" cy="2742393"/>
          </a:xfrm>
          <a:prstGeom prst="rect">
            <a:avLst/>
          </a:prstGeom>
          <a:solidFill>
            <a:srgbClr val="54789F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9B420B7-63CF-907E-A8A2-BAFAFACD8BED}"/>
              </a:ext>
            </a:extLst>
          </p:cNvPr>
          <p:cNvSpPr/>
          <p:nvPr/>
        </p:nvSpPr>
        <p:spPr>
          <a:xfrm>
            <a:off x="411898" y="926476"/>
            <a:ext cx="10723653" cy="885585"/>
          </a:xfrm>
          <a:prstGeom prst="rect">
            <a:avLst/>
          </a:prstGeom>
          <a:solidFill>
            <a:srgbClr val="54789F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8078AB-4BF1-9EB4-E357-F30BEB3373CB}"/>
              </a:ext>
            </a:extLst>
          </p:cNvPr>
          <p:cNvSpPr txBox="1">
            <a:spLocks/>
          </p:cNvSpPr>
          <p:nvPr/>
        </p:nvSpPr>
        <p:spPr>
          <a:xfrm>
            <a:off x="527831" y="81633"/>
            <a:ext cx="10760511" cy="10120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BAFB5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JLUP Project Phasing</a:t>
            </a:r>
          </a:p>
        </p:txBody>
      </p:sp>
    </p:spTree>
    <p:extLst>
      <p:ext uri="{BB962C8B-B14F-4D97-AF65-F5344CB8AC3E}">
        <p14:creationId xmlns:p14="http://schemas.microsoft.com/office/powerpoint/2010/main" val="2959297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6668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>
            <a:extLst>
              <a:ext uri="{FF2B5EF4-FFF2-40B4-BE49-F238E27FC236}">
                <a16:creationId xmlns:a16="http://schemas.microsoft.com/office/drawing/2014/main" id="{2540B2C0-4276-CFB4-E817-A9F85F721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962" y="-168787"/>
            <a:ext cx="6073438" cy="1845187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STEPS So Far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C583881-189C-F705-E53B-8B7A80487631}"/>
              </a:ext>
            </a:extLst>
          </p:cNvPr>
          <p:cNvSpPr txBox="1">
            <a:spLocks/>
          </p:cNvSpPr>
          <p:nvPr/>
        </p:nvSpPr>
        <p:spPr bwMode="auto">
          <a:xfrm>
            <a:off x="524310" y="1219200"/>
            <a:ext cx="11111728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3700" b="0" i="0" u="non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Arial" charset="0"/>
              </a:rPr>
              <a:t>Community and Installation Tours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3700" b="0" i="0" u="non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Arial" charset="0"/>
              </a:rPr>
              <a:t>Public Kick-Off #1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3700" b="0" i="0" u="non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Arial" charset="0"/>
              </a:rPr>
              <a:t>Agency Stakeholder Sessions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3700" dirty="0">
                <a:solidFill>
                  <a:srgbClr val="FFFFFF"/>
                </a:solidFill>
                <a:latin typeface="Gill Sans MT" panose="020B0502020104020203"/>
                <a:cs typeface="Arial" charset="0"/>
              </a:rPr>
              <a:t>Agency Fact-Finding Exercise</a:t>
            </a:r>
            <a:endParaRPr kumimoji="0" lang="en-US" sz="3700" b="0" i="0" u="non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Arial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3700" b="0" i="0" u="non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Arial" charset="0"/>
              </a:rPr>
              <a:t>Ongoing Steering Committee/Working Group Meetings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3700" b="0" i="0" u="non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Arial" charset="0"/>
              </a:rPr>
              <a:t>Initial Compatibility Analyses Underway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3700" b="0" i="0" u="non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Community Questionnaire Opened (Aug 22nd)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A2499A3-ED2B-1557-5B9D-56BF87AA3A2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34200" y="152400"/>
            <a:ext cx="5789341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25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78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220200" y="5638800"/>
            <a:ext cx="1295400" cy="9906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7C2DF5E-46EB-8E65-CC08-B934B7E00950}"/>
              </a:ext>
            </a:extLst>
          </p:cNvPr>
          <p:cNvSpPr/>
          <p:nvPr/>
        </p:nvSpPr>
        <p:spPr>
          <a:xfrm>
            <a:off x="682475" y="914400"/>
            <a:ext cx="3127525" cy="304800"/>
          </a:xfrm>
          <a:prstGeom prst="rect">
            <a:avLst/>
          </a:prstGeom>
          <a:solidFill>
            <a:srgbClr val="54789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86154462-543A-F620-F039-F94CA94232FC}"/>
              </a:ext>
            </a:extLst>
          </p:cNvPr>
          <p:cNvSpPr txBox="1">
            <a:spLocks/>
          </p:cNvSpPr>
          <p:nvPr/>
        </p:nvSpPr>
        <p:spPr>
          <a:xfrm>
            <a:off x="3428607" y="830650"/>
            <a:ext cx="7928125" cy="18407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BAFB5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Information and Baseline Conditions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DD994557-0559-D1AD-290E-4DB034559AFC}"/>
              </a:ext>
            </a:extLst>
          </p:cNvPr>
          <p:cNvSpPr txBox="1">
            <a:spLocks/>
          </p:cNvSpPr>
          <p:nvPr/>
        </p:nvSpPr>
        <p:spPr>
          <a:xfrm>
            <a:off x="3207426" y="2324555"/>
            <a:ext cx="7928125" cy="18407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BAFB5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Land Planning and Operational Analysis (mapping &amp; policy)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1AE1C5B9-45F5-F597-9313-DCA88ACF9563}"/>
              </a:ext>
            </a:extLst>
          </p:cNvPr>
          <p:cNvSpPr txBox="1">
            <a:spLocks/>
          </p:cNvSpPr>
          <p:nvPr/>
        </p:nvSpPr>
        <p:spPr>
          <a:xfrm>
            <a:off x="3428607" y="4146617"/>
            <a:ext cx="8077201" cy="10120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BAFB5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Consideration of Policy Alternatives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5AA0E5FD-7516-42F7-9C92-EC577BC398A4}"/>
              </a:ext>
            </a:extLst>
          </p:cNvPr>
          <p:cNvSpPr txBox="1">
            <a:spLocks/>
          </p:cNvSpPr>
          <p:nvPr/>
        </p:nvSpPr>
        <p:spPr>
          <a:xfrm>
            <a:off x="2989961" y="5336280"/>
            <a:ext cx="8668637" cy="12256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BAFB5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Steering Committee Recommendations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BAFB5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Final JLUP Update Report</a:t>
            </a:r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EDF8525B-2B82-12EF-DEE9-90AB94FFF220}"/>
              </a:ext>
            </a:extLst>
          </p:cNvPr>
          <p:cNvSpPr txBox="1">
            <a:spLocks/>
          </p:cNvSpPr>
          <p:nvPr/>
        </p:nvSpPr>
        <p:spPr>
          <a:xfrm>
            <a:off x="150756" y="800036"/>
            <a:ext cx="3055418" cy="10120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BAFB5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May - August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09731982-4657-6ACA-A2B3-599CB1F6F29C}"/>
              </a:ext>
            </a:extLst>
          </p:cNvPr>
          <p:cNvSpPr txBox="1">
            <a:spLocks/>
          </p:cNvSpPr>
          <p:nvPr/>
        </p:nvSpPr>
        <p:spPr>
          <a:xfrm>
            <a:off x="-173355" y="2492033"/>
            <a:ext cx="3505200" cy="10120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BAFB5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June - Oct</a:t>
            </a:r>
          </a:p>
        </p:txBody>
      </p:sp>
      <p:sp>
        <p:nvSpPr>
          <p:cNvPr id="23" name="Content Placeholder 3">
            <a:extLst>
              <a:ext uri="{FF2B5EF4-FFF2-40B4-BE49-F238E27FC236}">
                <a16:creationId xmlns:a16="http://schemas.microsoft.com/office/drawing/2014/main" id="{538E2793-0301-64DC-58E1-FEFFEE0D210A}"/>
              </a:ext>
            </a:extLst>
          </p:cNvPr>
          <p:cNvSpPr txBox="1">
            <a:spLocks/>
          </p:cNvSpPr>
          <p:nvPr/>
        </p:nvSpPr>
        <p:spPr>
          <a:xfrm>
            <a:off x="-208332" y="4226568"/>
            <a:ext cx="3505200" cy="10120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BAFB5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Nov - Feb ‘25</a:t>
            </a:r>
          </a:p>
        </p:txBody>
      </p:sp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988F055D-AEDB-1D57-492D-830E56A2CE46}"/>
              </a:ext>
            </a:extLst>
          </p:cNvPr>
          <p:cNvSpPr txBox="1">
            <a:spLocks/>
          </p:cNvSpPr>
          <p:nvPr/>
        </p:nvSpPr>
        <p:spPr>
          <a:xfrm>
            <a:off x="-137605" y="5549895"/>
            <a:ext cx="3505200" cy="10120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BAFB5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March - May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D9990DE-ADA6-63A2-D733-FF22EA7A7335}"/>
              </a:ext>
            </a:extLst>
          </p:cNvPr>
          <p:cNvCxnSpPr>
            <a:cxnSpLocks/>
          </p:cNvCxnSpPr>
          <p:nvPr/>
        </p:nvCxnSpPr>
        <p:spPr>
          <a:xfrm>
            <a:off x="304800" y="2026588"/>
            <a:ext cx="10605868" cy="22151"/>
          </a:xfrm>
          <a:prstGeom prst="line">
            <a:avLst/>
          </a:prstGeom>
          <a:ln w="73025">
            <a:solidFill>
              <a:srgbClr val="A78A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33E3EB3-D8E5-2222-07B0-4C84293E6A56}"/>
              </a:ext>
            </a:extLst>
          </p:cNvPr>
          <p:cNvCxnSpPr>
            <a:cxnSpLocks/>
          </p:cNvCxnSpPr>
          <p:nvPr/>
        </p:nvCxnSpPr>
        <p:spPr>
          <a:xfrm>
            <a:off x="324787" y="3901066"/>
            <a:ext cx="10605868" cy="22151"/>
          </a:xfrm>
          <a:prstGeom prst="line">
            <a:avLst/>
          </a:prstGeom>
          <a:ln w="73025">
            <a:solidFill>
              <a:srgbClr val="A78A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728336A-20D2-900F-0EB7-C26BD4057818}"/>
              </a:ext>
            </a:extLst>
          </p:cNvPr>
          <p:cNvCxnSpPr>
            <a:cxnSpLocks/>
          </p:cNvCxnSpPr>
          <p:nvPr/>
        </p:nvCxnSpPr>
        <p:spPr>
          <a:xfrm>
            <a:off x="304800" y="5144061"/>
            <a:ext cx="10605868" cy="22151"/>
          </a:xfrm>
          <a:prstGeom prst="line">
            <a:avLst/>
          </a:prstGeom>
          <a:ln w="73025">
            <a:solidFill>
              <a:srgbClr val="A78A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83B8045A-E234-ED45-2E53-8C1CE53FA5E6}"/>
              </a:ext>
            </a:extLst>
          </p:cNvPr>
          <p:cNvCxnSpPr>
            <a:cxnSpLocks/>
          </p:cNvCxnSpPr>
          <p:nvPr/>
        </p:nvCxnSpPr>
        <p:spPr>
          <a:xfrm>
            <a:off x="682475" y="2057400"/>
            <a:ext cx="10605868" cy="22151"/>
          </a:xfrm>
          <a:prstGeom prst="line">
            <a:avLst/>
          </a:prstGeom>
          <a:ln w="73025">
            <a:solidFill>
              <a:srgbClr val="A78A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ontent Placeholder 3">
            <a:extLst>
              <a:ext uri="{FF2B5EF4-FFF2-40B4-BE49-F238E27FC236}">
                <a16:creationId xmlns:a16="http://schemas.microsoft.com/office/drawing/2014/main" id="{A120B940-AD10-8994-7456-F67F5DFAF7C5}"/>
              </a:ext>
            </a:extLst>
          </p:cNvPr>
          <p:cNvSpPr txBox="1">
            <a:spLocks/>
          </p:cNvSpPr>
          <p:nvPr/>
        </p:nvSpPr>
        <p:spPr>
          <a:xfrm rot="5400000">
            <a:off x="7139153" y="2730899"/>
            <a:ext cx="8668637" cy="12256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BAFB5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Public Outreach / Input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4F8D13D-C3B3-EE79-2139-37512649A90B}"/>
              </a:ext>
            </a:extLst>
          </p:cNvPr>
          <p:cNvSpPr/>
          <p:nvPr/>
        </p:nvSpPr>
        <p:spPr>
          <a:xfrm>
            <a:off x="270164" y="855671"/>
            <a:ext cx="11147021" cy="2742393"/>
          </a:xfrm>
          <a:prstGeom prst="rect">
            <a:avLst/>
          </a:prstGeom>
          <a:solidFill>
            <a:srgbClr val="54789F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6EFA6F0-1A6C-FCF8-4DB2-6FF56FE61A08}"/>
              </a:ext>
            </a:extLst>
          </p:cNvPr>
          <p:cNvSpPr/>
          <p:nvPr/>
        </p:nvSpPr>
        <p:spPr>
          <a:xfrm>
            <a:off x="270164" y="5343849"/>
            <a:ext cx="11147021" cy="1432517"/>
          </a:xfrm>
          <a:prstGeom prst="rect">
            <a:avLst/>
          </a:prstGeom>
          <a:solidFill>
            <a:srgbClr val="54789F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28C56B1E-6BFE-FE8F-FBDF-6FF0FCE77A8E}"/>
              </a:ext>
            </a:extLst>
          </p:cNvPr>
          <p:cNvSpPr txBox="1">
            <a:spLocks/>
          </p:cNvSpPr>
          <p:nvPr/>
        </p:nvSpPr>
        <p:spPr>
          <a:xfrm>
            <a:off x="527831" y="81633"/>
            <a:ext cx="10760511" cy="10120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BAFB5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JLUP Project Phasing</a:t>
            </a:r>
          </a:p>
        </p:txBody>
      </p:sp>
    </p:spTree>
    <p:extLst>
      <p:ext uri="{BB962C8B-B14F-4D97-AF65-F5344CB8AC3E}">
        <p14:creationId xmlns:p14="http://schemas.microsoft.com/office/powerpoint/2010/main" val="3554894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78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220200" y="5638800"/>
            <a:ext cx="1295400" cy="9906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7C2DF5E-46EB-8E65-CC08-B934B7E00950}"/>
              </a:ext>
            </a:extLst>
          </p:cNvPr>
          <p:cNvSpPr/>
          <p:nvPr/>
        </p:nvSpPr>
        <p:spPr>
          <a:xfrm>
            <a:off x="682475" y="914400"/>
            <a:ext cx="3127525" cy="304800"/>
          </a:xfrm>
          <a:prstGeom prst="rect">
            <a:avLst/>
          </a:prstGeom>
          <a:solidFill>
            <a:srgbClr val="54789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86154462-543A-F620-F039-F94CA94232FC}"/>
              </a:ext>
            </a:extLst>
          </p:cNvPr>
          <p:cNvSpPr txBox="1">
            <a:spLocks/>
          </p:cNvSpPr>
          <p:nvPr/>
        </p:nvSpPr>
        <p:spPr>
          <a:xfrm>
            <a:off x="3428607" y="830650"/>
            <a:ext cx="7928125" cy="18407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BAFB5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Information and Baseline Conditions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DD994557-0559-D1AD-290E-4DB034559AFC}"/>
              </a:ext>
            </a:extLst>
          </p:cNvPr>
          <p:cNvSpPr txBox="1">
            <a:spLocks/>
          </p:cNvSpPr>
          <p:nvPr/>
        </p:nvSpPr>
        <p:spPr>
          <a:xfrm>
            <a:off x="3207426" y="2324555"/>
            <a:ext cx="7928125" cy="18407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BAFB5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Land Planning and Operational Analysis (mapping &amp; policy)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1AE1C5B9-45F5-F597-9313-DCA88ACF9563}"/>
              </a:ext>
            </a:extLst>
          </p:cNvPr>
          <p:cNvSpPr txBox="1">
            <a:spLocks/>
          </p:cNvSpPr>
          <p:nvPr/>
        </p:nvSpPr>
        <p:spPr>
          <a:xfrm>
            <a:off x="3428607" y="4146617"/>
            <a:ext cx="8077201" cy="10120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BAFB5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Consideration of Policy Alternatives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5AA0E5FD-7516-42F7-9C92-EC577BC398A4}"/>
              </a:ext>
            </a:extLst>
          </p:cNvPr>
          <p:cNvSpPr txBox="1">
            <a:spLocks/>
          </p:cNvSpPr>
          <p:nvPr/>
        </p:nvSpPr>
        <p:spPr>
          <a:xfrm>
            <a:off x="2989961" y="5336280"/>
            <a:ext cx="8668637" cy="12256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BAFB5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Steering Committee Recommendations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BAFB5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Final JLUP Update Report</a:t>
            </a:r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EDF8525B-2B82-12EF-DEE9-90AB94FFF220}"/>
              </a:ext>
            </a:extLst>
          </p:cNvPr>
          <p:cNvSpPr txBox="1">
            <a:spLocks/>
          </p:cNvSpPr>
          <p:nvPr/>
        </p:nvSpPr>
        <p:spPr>
          <a:xfrm>
            <a:off x="150756" y="800036"/>
            <a:ext cx="3055418" cy="10120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BAFB5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May - August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09731982-4657-6ACA-A2B3-599CB1F6F29C}"/>
              </a:ext>
            </a:extLst>
          </p:cNvPr>
          <p:cNvSpPr txBox="1">
            <a:spLocks/>
          </p:cNvSpPr>
          <p:nvPr/>
        </p:nvSpPr>
        <p:spPr>
          <a:xfrm>
            <a:off x="-173355" y="2492033"/>
            <a:ext cx="3505200" cy="10120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BAFB5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June - Oct</a:t>
            </a:r>
          </a:p>
        </p:txBody>
      </p:sp>
      <p:sp>
        <p:nvSpPr>
          <p:cNvPr id="23" name="Content Placeholder 3">
            <a:extLst>
              <a:ext uri="{FF2B5EF4-FFF2-40B4-BE49-F238E27FC236}">
                <a16:creationId xmlns:a16="http://schemas.microsoft.com/office/drawing/2014/main" id="{538E2793-0301-64DC-58E1-FEFFEE0D210A}"/>
              </a:ext>
            </a:extLst>
          </p:cNvPr>
          <p:cNvSpPr txBox="1">
            <a:spLocks/>
          </p:cNvSpPr>
          <p:nvPr/>
        </p:nvSpPr>
        <p:spPr>
          <a:xfrm>
            <a:off x="-208332" y="4226568"/>
            <a:ext cx="3505200" cy="10120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BAFB5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Nov - Feb ‘25</a:t>
            </a:r>
          </a:p>
        </p:txBody>
      </p:sp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988F055D-AEDB-1D57-492D-830E56A2CE46}"/>
              </a:ext>
            </a:extLst>
          </p:cNvPr>
          <p:cNvSpPr txBox="1">
            <a:spLocks/>
          </p:cNvSpPr>
          <p:nvPr/>
        </p:nvSpPr>
        <p:spPr>
          <a:xfrm>
            <a:off x="-137605" y="5549895"/>
            <a:ext cx="3505200" cy="10120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BAFB5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March - May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D9990DE-ADA6-63A2-D733-FF22EA7A7335}"/>
              </a:ext>
            </a:extLst>
          </p:cNvPr>
          <p:cNvCxnSpPr>
            <a:cxnSpLocks/>
          </p:cNvCxnSpPr>
          <p:nvPr/>
        </p:nvCxnSpPr>
        <p:spPr>
          <a:xfrm>
            <a:off x="304800" y="2026588"/>
            <a:ext cx="10605868" cy="22151"/>
          </a:xfrm>
          <a:prstGeom prst="line">
            <a:avLst/>
          </a:prstGeom>
          <a:ln w="73025">
            <a:solidFill>
              <a:srgbClr val="A78A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33E3EB3-D8E5-2222-07B0-4C84293E6A56}"/>
              </a:ext>
            </a:extLst>
          </p:cNvPr>
          <p:cNvCxnSpPr>
            <a:cxnSpLocks/>
          </p:cNvCxnSpPr>
          <p:nvPr/>
        </p:nvCxnSpPr>
        <p:spPr>
          <a:xfrm>
            <a:off x="324787" y="3901066"/>
            <a:ext cx="10605868" cy="22151"/>
          </a:xfrm>
          <a:prstGeom prst="line">
            <a:avLst/>
          </a:prstGeom>
          <a:ln w="73025">
            <a:solidFill>
              <a:srgbClr val="A78A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728336A-20D2-900F-0EB7-C26BD4057818}"/>
              </a:ext>
            </a:extLst>
          </p:cNvPr>
          <p:cNvCxnSpPr>
            <a:cxnSpLocks/>
          </p:cNvCxnSpPr>
          <p:nvPr/>
        </p:nvCxnSpPr>
        <p:spPr>
          <a:xfrm>
            <a:off x="304800" y="5144061"/>
            <a:ext cx="10605868" cy="22151"/>
          </a:xfrm>
          <a:prstGeom prst="line">
            <a:avLst/>
          </a:prstGeom>
          <a:ln w="73025">
            <a:solidFill>
              <a:srgbClr val="A78A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83B8045A-E234-ED45-2E53-8C1CE53FA5E6}"/>
              </a:ext>
            </a:extLst>
          </p:cNvPr>
          <p:cNvCxnSpPr>
            <a:cxnSpLocks/>
          </p:cNvCxnSpPr>
          <p:nvPr/>
        </p:nvCxnSpPr>
        <p:spPr>
          <a:xfrm>
            <a:off x="682475" y="2057400"/>
            <a:ext cx="10605868" cy="22151"/>
          </a:xfrm>
          <a:prstGeom prst="line">
            <a:avLst/>
          </a:prstGeom>
          <a:ln w="73025">
            <a:solidFill>
              <a:srgbClr val="A78A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ontent Placeholder 3">
            <a:extLst>
              <a:ext uri="{FF2B5EF4-FFF2-40B4-BE49-F238E27FC236}">
                <a16:creationId xmlns:a16="http://schemas.microsoft.com/office/drawing/2014/main" id="{A120B940-AD10-8994-7456-F67F5DFAF7C5}"/>
              </a:ext>
            </a:extLst>
          </p:cNvPr>
          <p:cNvSpPr txBox="1">
            <a:spLocks/>
          </p:cNvSpPr>
          <p:nvPr/>
        </p:nvSpPr>
        <p:spPr>
          <a:xfrm rot="5400000">
            <a:off x="7139153" y="2730899"/>
            <a:ext cx="8668637" cy="12256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BAFB5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Public Outreach / Input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4F8D13D-C3B3-EE79-2139-37512649A90B}"/>
              </a:ext>
            </a:extLst>
          </p:cNvPr>
          <p:cNvSpPr/>
          <p:nvPr/>
        </p:nvSpPr>
        <p:spPr>
          <a:xfrm>
            <a:off x="270164" y="855671"/>
            <a:ext cx="11147021" cy="3977088"/>
          </a:xfrm>
          <a:prstGeom prst="rect">
            <a:avLst/>
          </a:prstGeom>
          <a:solidFill>
            <a:srgbClr val="54789F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85A9B744-6C57-6436-DEF2-C2581A9C99FD}"/>
              </a:ext>
            </a:extLst>
          </p:cNvPr>
          <p:cNvSpPr txBox="1">
            <a:spLocks/>
          </p:cNvSpPr>
          <p:nvPr/>
        </p:nvSpPr>
        <p:spPr>
          <a:xfrm>
            <a:off x="527831" y="81633"/>
            <a:ext cx="10760511" cy="10120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BAFB5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JLUP Project Phasing</a:t>
            </a:r>
          </a:p>
        </p:txBody>
      </p:sp>
    </p:spTree>
    <p:extLst>
      <p:ext uri="{BB962C8B-B14F-4D97-AF65-F5344CB8AC3E}">
        <p14:creationId xmlns:p14="http://schemas.microsoft.com/office/powerpoint/2010/main" val="984511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6668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>
            <a:extLst>
              <a:ext uri="{FF2B5EF4-FFF2-40B4-BE49-F238E27FC236}">
                <a16:creationId xmlns:a16="http://schemas.microsoft.com/office/drawing/2014/main" id="{2540B2C0-4276-CFB4-E817-A9F85F721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671" y="2437339"/>
            <a:ext cx="10337592" cy="958631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Project website Update</a:t>
            </a:r>
          </a:p>
        </p:txBody>
      </p:sp>
    </p:spTree>
    <p:extLst>
      <p:ext uri="{BB962C8B-B14F-4D97-AF65-F5344CB8AC3E}">
        <p14:creationId xmlns:p14="http://schemas.microsoft.com/office/powerpoint/2010/main" val="3214902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95B5F85-98A0-CB1F-22B0-28E6009462D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34"/>
          <a:stretch/>
        </p:blipFill>
        <p:spPr>
          <a:xfrm>
            <a:off x="1066800" y="228600"/>
            <a:ext cx="9220200" cy="6187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149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95B5F85-98A0-CB1F-22B0-28E6009462D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6800" y="228600"/>
            <a:ext cx="9220200" cy="618793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178F0E4-903D-3A27-D20F-0916185C534D}"/>
              </a:ext>
            </a:extLst>
          </p:cNvPr>
          <p:cNvSpPr/>
          <p:nvPr/>
        </p:nvSpPr>
        <p:spPr>
          <a:xfrm>
            <a:off x="3810000" y="2436013"/>
            <a:ext cx="3124200" cy="38338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FE040B9-3F88-F3B2-06D0-264F4289AADA}"/>
              </a:ext>
            </a:extLst>
          </p:cNvPr>
          <p:cNvSpPr/>
          <p:nvPr/>
        </p:nvSpPr>
        <p:spPr>
          <a:xfrm>
            <a:off x="3847171" y="4114800"/>
            <a:ext cx="4081346" cy="31147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0824C42-DB9B-891F-A6F8-DCB288816844}"/>
              </a:ext>
            </a:extLst>
          </p:cNvPr>
          <p:cNvSpPr/>
          <p:nvPr/>
        </p:nvSpPr>
        <p:spPr>
          <a:xfrm>
            <a:off x="3867614" y="5261951"/>
            <a:ext cx="1694985" cy="31147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319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6668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>
            <a:extLst>
              <a:ext uri="{FF2B5EF4-FFF2-40B4-BE49-F238E27FC236}">
                <a16:creationId xmlns:a16="http://schemas.microsoft.com/office/drawing/2014/main" id="{2540B2C0-4276-CFB4-E817-A9F85F721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7204" y="1676400"/>
            <a:ext cx="10337592" cy="958631"/>
          </a:xfrm>
          <a:noFill/>
          <a:ln>
            <a:noFill/>
          </a:ln>
        </p:spPr>
        <p:txBody>
          <a:bodyPr>
            <a:noAutofit/>
          </a:bodyPr>
          <a:lstStyle/>
          <a:p>
            <a:br>
              <a:rPr lang="en-US" sz="4800" b="1" dirty="0">
                <a:solidFill>
                  <a:schemeClr val="bg1"/>
                </a:solidFill>
              </a:rPr>
            </a:br>
            <a:r>
              <a:rPr lang="en-US" sz="4800" b="1" dirty="0">
                <a:solidFill>
                  <a:schemeClr val="bg1"/>
                </a:solidFill>
              </a:rPr>
              <a:t>study area / </a:t>
            </a:r>
            <a:br>
              <a:rPr lang="en-US" sz="4800" b="1" dirty="0">
                <a:solidFill>
                  <a:schemeClr val="bg1"/>
                </a:solidFill>
              </a:rPr>
            </a:br>
            <a:r>
              <a:rPr lang="en-US" sz="4800" b="1" dirty="0">
                <a:solidFill>
                  <a:schemeClr val="bg1"/>
                </a:solidFill>
              </a:rPr>
              <a:t>Focus area </a:t>
            </a:r>
            <a:br>
              <a:rPr lang="en-US" sz="4800" b="1" dirty="0">
                <a:solidFill>
                  <a:schemeClr val="bg1"/>
                </a:solidFill>
              </a:rPr>
            </a:br>
            <a:r>
              <a:rPr lang="en-US" sz="4800" b="1" dirty="0">
                <a:solidFill>
                  <a:schemeClr val="bg1"/>
                </a:solidFill>
              </a:rPr>
              <a:t>map</a:t>
            </a:r>
          </a:p>
        </p:txBody>
      </p:sp>
    </p:spTree>
    <p:extLst>
      <p:ext uri="{BB962C8B-B14F-4D97-AF65-F5344CB8AC3E}">
        <p14:creationId xmlns:p14="http://schemas.microsoft.com/office/powerpoint/2010/main" val="178217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95B5F85-98A0-CB1F-22B0-28E6009462D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81400" y="200289"/>
            <a:ext cx="5029200" cy="6457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192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6668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AD8C281-008B-4095-9F65-D568C2431C6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8875058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812EB29-EE49-46B1-8389-631858572AD1}"/>
              </a:ext>
            </a:extLst>
          </p:cNvPr>
          <p:cNvSpPr txBox="1"/>
          <p:nvPr/>
        </p:nvSpPr>
        <p:spPr>
          <a:xfrm flipH="1">
            <a:off x="8995164" y="2425107"/>
            <a:ext cx="30865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Study Area Map</a:t>
            </a:r>
          </a:p>
        </p:txBody>
      </p:sp>
    </p:spTree>
    <p:extLst>
      <p:ext uri="{BB962C8B-B14F-4D97-AF65-F5344CB8AC3E}">
        <p14:creationId xmlns:p14="http://schemas.microsoft.com/office/powerpoint/2010/main" val="3798922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46668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3E4479A-E9A1-4F8A-8B57-66811FCCB1B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D6D00C2-E616-498B-940F-357D54D85C95}"/>
              </a:ext>
            </a:extLst>
          </p:cNvPr>
          <p:cNvSpPr txBox="1"/>
          <p:nvPr/>
        </p:nvSpPr>
        <p:spPr>
          <a:xfrm>
            <a:off x="139536" y="90734"/>
            <a:ext cx="8128976" cy="52322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ARS 28-8461 Territory in the Vicinity of MCAS Yuma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CD139BD-6D2C-4781-B5C9-F75B73D204B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986211"/>
            <a:ext cx="1920240" cy="87178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CA4AF09-5E02-41CB-999B-58BDC35CBCF8}"/>
              </a:ext>
            </a:extLst>
          </p:cNvPr>
          <p:cNvSpPr txBox="1"/>
          <p:nvPr/>
        </p:nvSpPr>
        <p:spPr>
          <a:xfrm>
            <a:off x="8566825" y="6102485"/>
            <a:ext cx="2671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Barry M. Goldwater Range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7E401C6-F49D-4F9B-8214-02E8DDFEE4A7}"/>
              </a:ext>
            </a:extLst>
          </p:cNvPr>
          <p:cNvSpPr txBox="1"/>
          <p:nvPr/>
        </p:nvSpPr>
        <p:spPr>
          <a:xfrm>
            <a:off x="4948136" y="3594370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MCAS Yuma</a:t>
            </a:r>
          </a:p>
        </p:txBody>
      </p:sp>
    </p:spTree>
    <p:extLst>
      <p:ext uri="{BB962C8B-B14F-4D97-AF65-F5344CB8AC3E}">
        <p14:creationId xmlns:p14="http://schemas.microsoft.com/office/powerpoint/2010/main" val="1185064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46668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3E4479A-E9A1-4F8A-8B57-66811FCCB1B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D6D00C2-E616-498B-940F-357D54D85C95}"/>
              </a:ext>
            </a:extLst>
          </p:cNvPr>
          <p:cNvSpPr txBox="1"/>
          <p:nvPr/>
        </p:nvSpPr>
        <p:spPr>
          <a:xfrm>
            <a:off x="139536" y="90734"/>
            <a:ext cx="4111451" cy="95410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ARS 28-8461 High Noise or Accident Potential Zone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CD139BD-6D2C-4781-B5C9-F75B73D204B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986211"/>
            <a:ext cx="1920240" cy="87178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CA4AF09-5E02-41CB-999B-58BDC35CBCF8}"/>
              </a:ext>
            </a:extLst>
          </p:cNvPr>
          <p:cNvSpPr txBox="1"/>
          <p:nvPr/>
        </p:nvSpPr>
        <p:spPr>
          <a:xfrm>
            <a:off x="8566825" y="6102485"/>
            <a:ext cx="2671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Barry M. Goldwater Range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7E401C6-F49D-4F9B-8214-02E8DDFEE4A7}"/>
              </a:ext>
            </a:extLst>
          </p:cNvPr>
          <p:cNvSpPr txBox="1"/>
          <p:nvPr/>
        </p:nvSpPr>
        <p:spPr>
          <a:xfrm>
            <a:off x="4948136" y="3594370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MCAS Yuma</a:t>
            </a:r>
          </a:p>
        </p:txBody>
      </p:sp>
    </p:spTree>
    <p:extLst>
      <p:ext uri="{BB962C8B-B14F-4D97-AF65-F5344CB8AC3E}">
        <p14:creationId xmlns:p14="http://schemas.microsoft.com/office/powerpoint/2010/main" val="2985048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6668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>
            <a:extLst>
              <a:ext uri="{FF2B5EF4-FFF2-40B4-BE49-F238E27FC236}">
                <a16:creationId xmlns:a16="http://schemas.microsoft.com/office/drawing/2014/main" id="{2540B2C0-4276-CFB4-E817-A9F85F721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671" y="2437339"/>
            <a:ext cx="10337592" cy="958631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preliminary compatibility maps and analysis</a:t>
            </a:r>
          </a:p>
        </p:txBody>
      </p:sp>
    </p:spTree>
    <p:extLst>
      <p:ext uri="{BB962C8B-B14F-4D97-AF65-F5344CB8AC3E}">
        <p14:creationId xmlns:p14="http://schemas.microsoft.com/office/powerpoint/2010/main" val="3356661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>
            <a:extLst>
              <a:ext uri="{FF2B5EF4-FFF2-40B4-BE49-F238E27FC236}">
                <a16:creationId xmlns:a16="http://schemas.microsoft.com/office/drawing/2014/main" id="{DEFBA96A-AF76-4666-B4C6-3ACA1EFA3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807" y="133051"/>
            <a:ext cx="10337592" cy="958631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Compatibility Analysis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EC64C40C-D18A-4A76-A0C2-3C4FFD320A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1507" y="1247507"/>
            <a:ext cx="11126069" cy="3276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800" dirty="0">
                <a:solidFill>
                  <a:srgbClr val="FFFFFF"/>
                </a:solidFill>
              </a:rPr>
              <a:t>Assess the compatibility of existing land use and development patterns, zoning regulations, and adopted future land use plans with regard to:</a:t>
            </a:r>
          </a:p>
          <a:p>
            <a:pPr lvl="1">
              <a:buFont typeface="Gill Sans MT" panose="020B0502020104020203" pitchFamily="34" charset="0"/>
              <a:buChar char="–"/>
            </a:pPr>
            <a:r>
              <a:rPr lang="en-US" sz="3400" dirty="0">
                <a:solidFill>
                  <a:srgbClr val="FFFFFF"/>
                </a:solidFill>
              </a:rPr>
              <a:t> Aircraft Accident Potential Zones (APZ)</a:t>
            </a:r>
          </a:p>
          <a:p>
            <a:pPr lvl="1">
              <a:buFont typeface="Gill Sans MT" panose="020B0502020104020203" pitchFamily="34" charset="0"/>
              <a:buChar char="–"/>
            </a:pPr>
            <a:r>
              <a:rPr lang="en-US" sz="3400" dirty="0">
                <a:solidFill>
                  <a:srgbClr val="FFFFFF"/>
                </a:solidFill>
              </a:rPr>
              <a:t>Aviation Noise</a:t>
            </a:r>
          </a:p>
          <a:p>
            <a:pPr lvl="1">
              <a:buFont typeface="Gill Sans MT" panose="020B0502020104020203" pitchFamily="34" charset="0"/>
              <a:buChar char="–"/>
            </a:pPr>
            <a:r>
              <a:rPr lang="en-US" sz="3400" dirty="0">
                <a:solidFill>
                  <a:srgbClr val="FFFFFF"/>
                </a:solidFill>
              </a:rPr>
              <a:t>Hazards to safe aerial navigation </a:t>
            </a:r>
          </a:p>
          <a:p>
            <a:pPr lvl="1">
              <a:buFont typeface="Gill Sans MT" panose="020B0502020104020203" pitchFamily="34" charset="0"/>
              <a:buChar char="–"/>
            </a:pPr>
            <a:r>
              <a:rPr lang="en-US" sz="3400" dirty="0">
                <a:solidFill>
                  <a:srgbClr val="FFFFFF"/>
                </a:solidFill>
              </a:rPr>
              <a:t> Other documented military training &amp; operational impacts</a:t>
            </a:r>
          </a:p>
        </p:txBody>
      </p:sp>
    </p:spTree>
    <p:extLst>
      <p:ext uri="{BB962C8B-B14F-4D97-AF65-F5344CB8AC3E}">
        <p14:creationId xmlns:p14="http://schemas.microsoft.com/office/powerpoint/2010/main" val="4073374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>
            <a:extLst>
              <a:ext uri="{FF2B5EF4-FFF2-40B4-BE49-F238E27FC236}">
                <a16:creationId xmlns:a16="http://schemas.microsoft.com/office/drawing/2014/main" id="{DEFBA96A-AF76-4666-B4C6-3ACA1EFA3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807" y="133051"/>
            <a:ext cx="10337592" cy="958631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Compatibility Analysis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61F656DC-9279-492E-86A3-EED220C0455A}"/>
              </a:ext>
            </a:extLst>
          </p:cNvPr>
          <p:cNvSpPr txBox="1">
            <a:spLocks/>
          </p:cNvSpPr>
          <p:nvPr/>
        </p:nvSpPr>
        <p:spPr>
          <a:xfrm>
            <a:off x="531783" y="1083737"/>
            <a:ext cx="11446857" cy="434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Analysis is performed in accordance with guidance for compatible land use as set forth in DoD Instruction 4165.57 and Marine Corps Order 11010.16A (Air Installation Compatible Use Zones)</a:t>
            </a:r>
          </a:p>
          <a:p>
            <a:pPr marL="571500" marR="0" lvl="0" indent="-5715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AICUZ compatibility guidance classifies land uses in four categories based on the type and degree of impact: </a:t>
            </a:r>
          </a:p>
          <a:p>
            <a:pPr marL="914400" marR="0" lvl="1" indent="-4572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Compatible</a:t>
            </a:r>
          </a:p>
          <a:p>
            <a:pPr marL="914400" marR="0" lvl="1" indent="-4572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Compatible with Restrictions (such as maximum size / floor area ratio)</a:t>
            </a:r>
          </a:p>
          <a:p>
            <a:pPr marL="914400" marR="0" lvl="1" indent="-4572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Incompatible</a:t>
            </a:r>
          </a:p>
          <a:p>
            <a:pPr marL="914400" marR="0" lvl="1" indent="-4572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Incompatible with Exceptions (such as local community needs) </a:t>
            </a:r>
          </a:p>
        </p:txBody>
      </p:sp>
    </p:spTree>
    <p:extLst>
      <p:ext uri="{BB962C8B-B14F-4D97-AF65-F5344CB8AC3E}">
        <p14:creationId xmlns:p14="http://schemas.microsoft.com/office/powerpoint/2010/main" val="3318398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>
            <a:extLst>
              <a:ext uri="{FF2B5EF4-FFF2-40B4-BE49-F238E27FC236}">
                <a16:creationId xmlns:a16="http://schemas.microsoft.com/office/drawing/2014/main" id="{DEFBA96A-AF76-4666-B4C6-3ACA1EFA3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807" y="133051"/>
            <a:ext cx="10337592" cy="958631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Compatibility Analysis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61F656DC-9279-492E-86A3-EED220C0455A}"/>
              </a:ext>
            </a:extLst>
          </p:cNvPr>
          <p:cNvSpPr txBox="1">
            <a:spLocks/>
          </p:cNvSpPr>
          <p:nvPr/>
        </p:nvSpPr>
        <p:spPr>
          <a:xfrm>
            <a:off x="657593" y="1832770"/>
            <a:ext cx="11446857" cy="21847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The guidance established in DoD Instruction 4165.57 and Marine Corps Order 11010.16A is different in some ways than what is enacted in statute in ARS 28-8481 and implemented at the local level under the statutory mandate.  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571500" marR="0" lvl="0" indent="-5715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0452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>
            <a:extLst>
              <a:ext uri="{FF2B5EF4-FFF2-40B4-BE49-F238E27FC236}">
                <a16:creationId xmlns:a16="http://schemas.microsoft.com/office/drawing/2014/main" id="{DEFBA96A-AF76-4666-B4C6-3ACA1EFA3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807" y="133051"/>
            <a:ext cx="10337592" cy="958631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Compatibility Analysis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61F656DC-9279-492E-86A3-EED220C0455A}"/>
              </a:ext>
            </a:extLst>
          </p:cNvPr>
          <p:cNvSpPr txBox="1">
            <a:spLocks/>
          </p:cNvSpPr>
          <p:nvPr/>
        </p:nvSpPr>
        <p:spPr>
          <a:xfrm>
            <a:off x="365760" y="1161561"/>
            <a:ext cx="11446857" cy="21847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Examples of where State and DoD guidance diverges: 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228600" marR="0" lvl="0" indent="-2286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ARS 28-8481 requires permitting single family residential uses on property used for agricultural purposes in 65+ dB noise zones. </a:t>
            </a:r>
          </a:p>
          <a:p>
            <a:pPr marL="228600" marR="0" lvl="0" indent="-2286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228600" marR="0" lvl="0" indent="-2286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ARS 28-8481 prohibits all eating and drinking places in  Accident Potential Zones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571500" marR="0" lvl="0" indent="-5715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866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78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CD84A95-AD02-AE4F-A34F-A30D9F61D95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1000" y="212361"/>
            <a:ext cx="9613080" cy="3932221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C14DB88-FC01-44BE-F0F5-51D24E277D4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39200" y="2971800"/>
            <a:ext cx="2667000" cy="3497160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2F74D96-B978-83D0-E8A7-3A4D084F177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0600" y="4416997"/>
            <a:ext cx="7101225" cy="1789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844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>
            <a:extLst>
              <a:ext uri="{FF2B5EF4-FFF2-40B4-BE49-F238E27FC236}">
                <a16:creationId xmlns:a16="http://schemas.microsoft.com/office/drawing/2014/main" id="{DEFBA96A-AF76-4666-B4C6-3ACA1EFA3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807" y="133051"/>
            <a:ext cx="10337592" cy="958631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Compatibility Analysis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0630FE-29E9-4EB5-9A89-C319B6139D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219200"/>
            <a:ext cx="11446857" cy="4343400"/>
          </a:xfrm>
        </p:spPr>
        <p:txBody>
          <a:bodyPr>
            <a:no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Data collection to support the compatibility analysis includes:</a:t>
            </a:r>
          </a:p>
          <a:p>
            <a:pPr marL="457200" defTabSz="457200" fontAlgn="base">
              <a:spcBef>
                <a:spcPct val="20000"/>
              </a:spcBef>
              <a:spcAft>
                <a:spcPct val="0"/>
              </a:spcAft>
              <a:buClrTx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GIS parcel data with Yuma County Tax Assessor use codes for the classification of existing land uses in the Focus Area and determining land subdivision patterns / parcel sizes (for density). </a:t>
            </a:r>
          </a:p>
          <a:p>
            <a:pPr marL="457200" defTabSz="457200" fontAlgn="base">
              <a:spcBef>
                <a:spcPct val="20000"/>
              </a:spcBef>
              <a:spcAft>
                <a:spcPct val="0"/>
              </a:spcAft>
              <a:buClrTx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Zoning data, maps, and ordinances for the City of Yuma, Yuma County, and City of Somerton.</a:t>
            </a:r>
          </a:p>
          <a:p>
            <a:pPr marL="457200" defTabSz="457200" fontAlgn="base">
              <a:spcBef>
                <a:spcPct val="20000"/>
              </a:spcBef>
              <a:spcAft>
                <a:spcPct val="0"/>
              </a:spcAft>
              <a:buClrTx/>
              <a:defRPr/>
            </a:pPr>
            <a:r>
              <a:rPr lang="en-US" sz="3200" dirty="0">
                <a:solidFill>
                  <a:srgbClr val="FFFFFF"/>
                </a:solidFill>
                <a:latin typeface="Gill Sans MT" panose="020B0502020104020203"/>
              </a:rPr>
              <a:t>Adopted general / comprehensive plans and future land use maps for each jurisdiction.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9285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6668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>
            <a:extLst>
              <a:ext uri="{FF2B5EF4-FFF2-40B4-BE49-F238E27FC236}">
                <a16:creationId xmlns:a16="http://schemas.microsoft.com/office/drawing/2014/main" id="{2540B2C0-4276-CFB4-E817-A9F85F721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7204" y="2057400"/>
            <a:ext cx="10337592" cy="958631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project update</a:t>
            </a:r>
          </a:p>
        </p:txBody>
      </p:sp>
    </p:spTree>
    <p:extLst>
      <p:ext uri="{BB962C8B-B14F-4D97-AF65-F5344CB8AC3E}">
        <p14:creationId xmlns:p14="http://schemas.microsoft.com/office/powerpoint/2010/main" val="3464694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>
            <a:extLst>
              <a:ext uri="{FF2B5EF4-FFF2-40B4-BE49-F238E27FC236}">
                <a16:creationId xmlns:a16="http://schemas.microsoft.com/office/drawing/2014/main" id="{DEFBA96A-AF76-4666-B4C6-3ACA1EFA3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807" y="133051"/>
            <a:ext cx="10337592" cy="958631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Compatibility Analysis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F58A3638-7F6A-4D6B-8FD5-16CA23B87F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298643"/>
            <a:ext cx="11736417" cy="4343400"/>
          </a:xfrm>
        </p:spPr>
        <p:txBody>
          <a:bodyPr>
            <a:no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lang="en-US" sz="3200" dirty="0">
                <a:solidFill>
                  <a:srgbClr val="FFFFFF"/>
                </a:solidFill>
                <a:latin typeface="Gill Sans MT" panose="020B0502020104020203"/>
              </a:rPr>
              <a:t>Compatibility Analysis Assumptions:</a:t>
            </a:r>
          </a:p>
          <a:p>
            <a:pPr marL="914400" marR="0" lvl="1" indent="-4572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Yuma County Tax Assessor land use data is accurate </a:t>
            </a:r>
          </a:p>
          <a:p>
            <a:pPr marL="914400" marR="0" lvl="1" indent="-4572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Current overlay zoning provides for compatible outcomes unless otherwise indicated by review.  </a:t>
            </a:r>
          </a:p>
          <a:p>
            <a:pPr marL="914400" marR="0" lvl="1" indent="-4572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When a point of divergen</a:t>
            </a:r>
            <a:r>
              <a:rPr lang="en-US" sz="3200" dirty="0">
                <a:solidFill>
                  <a:srgbClr val="FFFFFF"/>
                </a:solidFill>
                <a:latin typeface="Gill Sans MT" panose="020B0502020104020203"/>
              </a:rPr>
              <a:t>ce is found between compatibility guidance and zoning regulations, the entire district is affected. </a:t>
            </a:r>
          </a:p>
          <a:p>
            <a:pPr marL="914400" marR="0" lvl="1" indent="-4572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>
                <a:solidFill>
                  <a:srgbClr val="FFFFFF"/>
                </a:solidFill>
                <a:latin typeface="Gill Sans MT" panose="020B0502020104020203"/>
              </a:rPr>
              <a:t>There is no guarantee of permanent statutory protection, so future land plans are evaluated in that context.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indent="0" defTabSz="457200" fontAlgn="base">
              <a:spcBef>
                <a:spcPct val="20000"/>
              </a:spcBef>
              <a:spcAft>
                <a:spcPct val="0"/>
              </a:spcAft>
              <a:buClrTx/>
              <a:buNone/>
              <a:defRPr/>
            </a:pPr>
            <a:endParaRPr lang="en-US" sz="3200" dirty="0">
              <a:solidFill>
                <a:srgbClr val="FFFFFF"/>
              </a:solidFill>
              <a:latin typeface="Gill Sans MT" panose="020B0502020104020203"/>
            </a:endParaRPr>
          </a:p>
          <a:p>
            <a:pPr defTabSz="457200" fontAlgn="base">
              <a:spcBef>
                <a:spcPct val="20000"/>
              </a:spcBef>
              <a:spcAft>
                <a:spcPct val="0"/>
              </a:spcAft>
              <a:buClrTx/>
              <a:defRPr/>
            </a:pPr>
            <a:endParaRPr lang="en-US" sz="3200" dirty="0">
              <a:solidFill>
                <a:srgbClr val="FFFFFF"/>
              </a:solidFill>
              <a:latin typeface="Gill Sans MT" panose="020B0502020104020203"/>
            </a:endParaRPr>
          </a:p>
          <a:p>
            <a:pPr defTabSz="457200" fontAlgn="base">
              <a:spcBef>
                <a:spcPct val="20000"/>
              </a:spcBef>
              <a:spcAft>
                <a:spcPct val="0"/>
              </a:spcAft>
              <a:buClrTx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0848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7D2755D0-0B8F-4CB0-8BD8-3C9E3E4D6CE2}"/>
              </a:ext>
            </a:extLst>
          </p:cNvPr>
          <p:cNvSpPr txBox="1">
            <a:spLocks/>
          </p:cNvSpPr>
          <p:nvPr/>
        </p:nvSpPr>
        <p:spPr>
          <a:xfrm>
            <a:off x="223775" y="1566153"/>
            <a:ext cx="11851493" cy="3276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BAFB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The primary focus of the land use recommendations for Clear Zones and accident potential zones is </a:t>
            </a:r>
            <a:r>
              <a:rPr kumimoji="0" lang="en-US" sz="3400" b="0" i="0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SAFETY.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BAFB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Within the Clear Zone, only open uses of land are recommended – like agriculture or public open space (not parks).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BAFB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The range of recommended uses increase in APZ 1, with a wider range in APZ 2, but through the APZs, assembly uses and other uses that concentrate people or pose secondary hazards are not recommended. 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BAFB5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9" name="Title 4">
            <a:extLst>
              <a:ext uri="{FF2B5EF4-FFF2-40B4-BE49-F238E27FC236}">
                <a16:creationId xmlns:a16="http://schemas.microsoft.com/office/drawing/2014/main" id="{A7EE2653-FDFB-4416-A02A-C2841A5D1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807" y="228600"/>
            <a:ext cx="10337592" cy="958631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Aircraft accident potential compatibility</a:t>
            </a:r>
          </a:p>
        </p:txBody>
      </p:sp>
    </p:spTree>
    <p:extLst>
      <p:ext uri="{BB962C8B-B14F-4D97-AF65-F5344CB8AC3E}">
        <p14:creationId xmlns:p14="http://schemas.microsoft.com/office/powerpoint/2010/main" val="4037027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61F966D-3E7B-4AEF-B666-FB7DAF58DD9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0D4630EC-735F-43CA-8866-4C5CCE274B3B}"/>
              </a:ext>
            </a:extLst>
          </p:cNvPr>
          <p:cNvSpPr txBox="1"/>
          <p:nvPr/>
        </p:nvSpPr>
        <p:spPr>
          <a:xfrm>
            <a:off x="139536" y="90734"/>
            <a:ext cx="5042064" cy="52322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Accident Potential Zones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EA39361-4702-4E23-B2E9-10CCCCD9CF33}"/>
              </a:ext>
            </a:extLst>
          </p:cNvPr>
          <p:cNvGrpSpPr/>
          <p:nvPr/>
        </p:nvGrpSpPr>
        <p:grpSpPr>
          <a:xfrm>
            <a:off x="308756" y="1329447"/>
            <a:ext cx="2570631" cy="1685544"/>
            <a:chOff x="7507224" y="3352800"/>
            <a:chExt cx="2570631" cy="1685544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E95B31CC-895C-44C1-80E1-8622ECF4C117}"/>
                </a:ext>
              </a:extLst>
            </p:cNvPr>
            <p:cNvSpPr/>
            <p:nvPr/>
          </p:nvSpPr>
          <p:spPr>
            <a:xfrm>
              <a:off x="7507224" y="3352800"/>
              <a:ext cx="2570631" cy="168554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679C9D7C-C52A-4413-9141-6019DF4B2767}"/>
                </a:ext>
              </a:extLst>
            </p:cNvPr>
            <p:cNvSpPr/>
            <p:nvPr/>
          </p:nvSpPr>
          <p:spPr>
            <a:xfrm>
              <a:off x="7594092" y="3803904"/>
              <a:ext cx="585216" cy="265176"/>
            </a:xfrm>
            <a:prstGeom prst="roundRect">
              <a:avLst/>
            </a:prstGeom>
            <a:solidFill>
              <a:srgbClr val="EF737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202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4D5F0C22-9BE4-46EB-A2AE-035B7AB760A2}"/>
                </a:ext>
              </a:extLst>
            </p:cNvPr>
            <p:cNvSpPr/>
            <p:nvPr/>
          </p:nvSpPr>
          <p:spPr>
            <a:xfrm>
              <a:off x="7594092" y="4212336"/>
              <a:ext cx="585216" cy="265176"/>
            </a:xfrm>
            <a:prstGeom prst="roundRect">
              <a:avLst/>
            </a:prstGeom>
            <a:solidFill>
              <a:srgbClr val="FCD27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202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A9F0643E-4552-447F-BB55-1F7DDB7805E8}"/>
                </a:ext>
              </a:extLst>
            </p:cNvPr>
            <p:cNvSpPr/>
            <p:nvPr/>
          </p:nvSpPr>
          <p:spPr>
            <a:xfrm>
              <a:off x="7594092" y="4620768"/>
              <a:ext cx="585216" cy="265176"/>
            </a:xfrm>
            <a:prstGeom prst="roundRect">
              <a:avLst/>
            </a:prstGeom>
            <a:solidFill>
              <a:srgbClr val="FCFD7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202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5193F4E-8B9B-4F65-920C-265ACD314DF9}"/>
                </a:ext>
              </a:extLst>
            </p:cNvPr>
            <p:cNvSpPr txBox="1"/>
            <p:nvPr/>
          </p:nvSpPr>
          <p:spPr>
            <a:xfrm>
              <a:off x="8193024" y="3739896"/>
              <a:ext cx="13292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rPr>
                <a:t>Clear Zone 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A816E94-8C90-4562-83F8-449E851E8311}"/>
                </a:ext>
              </a:extLst>
            </p:cNvPr>
            <p:cNvSpPr txBox="1"/>
            <p:nvPr/>
          </p:nvSpPr>
          <p:spPr>
            <a:xfrm>
              <a:off x="8193024" y="4157472"/>
              <a:ext cx="7841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rPr>
                <a:t>APZ 1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47BD2A2-92F2-4C64-B891-56D1D7593A50}"/>
                </a:ext>
              </a:extLst>
            </p:cNvPr>
            <p:cNvSpPr txBox="1"/>
            <p:nvPr/>
          </p:nvSpPr>
          <p:spPr>
            <a:xfrm>
              <a:off x="8193024" y="4565904"/>
              <a:ext cx="8483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rPr>
                <a:t>APZ 2 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3AB799E-B0EA-4400-AFFC-4400EAC77AF8}"/>
                </a:ext>
              </a:extLst>
            </p:cNvPr>
            <p:cNvSpPr txBox="1"/>
            <p:nvPr/>
          </p:nvSpPr>
          <p:spPr>
            <a:xfrm>
              <a:off x="7519482" y="3372256"/>
              <a:ext cx="25481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rPr>
                <a:t>Accident Potential Zones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07A942F1-058B-404D-A513-302E7E8728B3}"/>
              </a:ext>
            </a:extLst>
          </p:cNvPr>
          <p:cNvSpPr txBox="1"/>
          <p:nvPr/>
        </p:nvSpPr>
        <p:spPr>
          <a:xfrm>
            <a:off x="9296400" y="5791200"/>
            <a:ext cx="2671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Barry M. Goldwater Range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F7EEE25-93F3-4142-844F-FA1FEA7CF871}"/>
              </a:ext>
            </a:extLst>
          </p:cNvPr>
          <p:cNvSpPr/>
          <p:nvPr/>
        </p:nvSpPr>
        <p:spPr>
          <a:xfrm>
            <a:off x="304800" y="3276600"/>
            <a:ext cx="3048000" cy="1295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FFEB45C2-EDA8-4047-B6BA-F521EE251FCE}"/>
              </a:ext>
            </a:extLst>
          </p:cNvPr>
          <p:cNvSpPr/>
          <p:nvPr/>
        </p:nvSpPr>
        <p:spPr>
          <a:xfrm>
            <a:off x="391668" y="3727704"/>
            <a:ext cx="585216" cy="265176"/>
          </a:xfrm>
          <a:prstGeom prst="roundRect">
            <a:avLst/>
          </a:prstGeom>
          <a:noFill/>
          <a:ln w="28575">
            <a:solidFill>
              <a:srgbClr val="006B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202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7E9E439C-EC59-44EF-8A9F-7093ED804421}"/>
              </a:ext>
            </a:extLst>
          </p:cNvPr>
          <p:cNvSpPr/>
          <p:nvPr/>
        </p:nvSpPr>
        <p:spPr>
          <a:xfrm>
            <a:off x="391668" y="4136136"/>
            <a:ext cx="585216" cy="265176"/>
          </a:xfrm>
          <a:prstGeom prst="roundRect">
            <a:avLst/>
          </a:prstGeom>
          <a:noFill/>
          <a:ln w="28575">
            <a:solidFill>
              <a:srgbClr val="1310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202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51385B2-4757-43A3-A647-5AC02E686A5C}"/>
              </a:ext>
            </a:extLst>
          </p:cNvPr>
          <p:cNvSpPr txBox="1"/>
          <p:nvPr/>
        </p:nvSpPr>
        <p:spPr>
          <a:xfrm>
            <a:off x="990600" y="3663696"/>
            <a:ext cx="2137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Currently Regulated 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1E19F8F-E885-4890-BD4A-74E679617D09}"/>
              </a:ext>
            </a:extLst>
          </p:cNvPr>
          <p:cNvSpPr txBox="1"/>
          <p:nvPr/>
        </p:nvSpPr>
        <p:spPr>
          <a:xfrm>
            <a:off x="990600" y="4081272"/>
            <a:ext cx="23115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2019 AICUZ Additions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DF2076E-A64C-4E0D-83CB-38153FF3ABEF}"/>
              </a:ext>
            </a:extLst>
          </p:cNvPr>
          <p:cNvSpPr txBox="1"/>
          <p:nvPr/>
        </p:nvSpPr>
        <p:spPr>
          <a:xfrm>
            <a:off x="667253" y="3276600"/>
            <a:ext cx="23090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APZ Regulatory Status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BC2001A8-706B-4949-BA70-46202A94EE2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986211"/>
            <a:ext cx="1920240" cy="871789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0F09A245-BFC4-4DF4-B5A9-B1E2081E254E}"/>
              </a:ext>
            </a:extLst>
          </p:cNvPr>
          <p:cNvSpPr txBox="1"/>
          <p:nvPr/>
        </p:nvSpPr>
        <p:spPr>
          <a:xfrm>
            <a:off x="6541008" y="4407408"/>
            <a:ext cx="7152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APZ 1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878C0F4-29AE-4EA3-AF29-A2336252CE92}"/>
              </a:ext>
            </a:extLst>
          </p:cNvPr>
          <p:cNvSpPr txBox="1"/>
          <p:nvPr/>
        </p:nvSpPr>
        <p:spPr>
          <a:xfrm>
            <a:off x="6541008" y="5254752"/>
            <a:ext cx="7152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APZ 2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F120737-7932-4C91-94F6-B60F8E4CD894}"/>
              </a:ext>
            </a:extLst>
          </p:cNvPr>
          <p:cNvSpPr txBox="1"/>
          <p:nvPr/>
        </p:nvSpPr>
        <p:spPr>
          <a:xfrm>
            <a:off x="6541008" y="3752088"/>
            <a:ext cx="4475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CZ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4C8F0E32-7D62-48D4-BF2E-B8E92C45C6B8}"/>
              </a:ext>
            </a:extLst>
          </p:cNvPr>
          <p:cNvSpPr/>
          <p:nvPr/>
        </p:nvSpPr>
        <p:spPr>
          <a:xfrm rot="10800000">
            <a:off x="5971032" y="3822192"/>
            <a:ext cx="640080" cy="182880"/>
          </a:xfrm>
          <a:prstGeom prst="right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51" name="Arrow: Right 50">
            <a:extLst>
              <a:ext uri="{FF2B5EF4-FFF2-40B4-BE49-F238E27FC236}">
                <a16:creationId xmlns:a16="http://schemas.microsoft.com/office/drawing/2014/main" id="{24EFD26E-3B69-46FF-9AE8-10752F050FF4}"/>
              </a:ext>
            </a:extLst>
          </p:cNvPr>
          <p:cNvSpPr/>
          <p:nvPr/>
        </p:nvSpPr>
        <p:spPr>
          <a:xfrm rot="10800000">
            <a:off x="5986272" y="4477512"/>
            <a:ext cx="615696" cy="158496"/>
          </a:xfrm>
          <a:prstGeom prst="right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52" name="Arrow: Right 51">
            <a:extLst>
              <a:ext uri="{FF2B5EF4-FFF2-40B4-BE49-F238E27FC236}">
                <a16:creationId xmlns:a16="http://schemas.microsoft.com/office/drawing/2014/main" id="{B4C027B8-D07D-4F6F-B690-93317EBC2355}"/>
              </a:ext>
            </a:extLst>
          </p:cNvPr>
          <p:cNvSpPr/>
          <p:nvPr/>
        </p:nvSpPr>
        <p:spPr>
          <a:xfrm rot="10800000">
            <a:off x="6065520" y="5334000"/>
            <a:ext cx="548640" cy="173736"/>
          </a:xfrm>
          <a:prstGeom prst="right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0948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61F966D-3E7B-4AEF-B666-FB7DAF58DD9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0D4630EC-735F-43CA-8866-4C5CCE274B3B}"/>
              </a:ext>
            </a:extLst>
          </p:cNvPr>
          <p:cNvSpPr txBox="1"/>
          <p:nvPr/>
        </p:nvSpPr>
        <p:spPr>
          <a:xfrm>
            <a:off x="139536" y="90734"/>
            <a:ext cx="5042064" cy="95410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Accident Potential Zones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Existing Land Use Compatibility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95B31CC-895C-44C1-80E1-8622ECF4C117}"/>
              </a:ext>
            </a:extLst>
          </p:cNvPr>
          <p:cNvSpPr/>
          <p:nvPr/>
        </p:nvSpPr>
        <p:spPr>
          <a:xfrm>
            <a:off x="7507224" y="3352800"/>
            <a:ext cx="3617976" cy="168554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79C9D7C-C52A-4413-9141-6019DF4B2767}"/>
              </a:ext>
            </a:extLst>
          </p:cNvPr>
          <p:cNvSpPr/>
          <p:nvPr/>
        </p:nvSpPr>
        <p:spPr>
          <a:xfrm>
            <a:off x="7594092" y="3803904"/>
            <a:ext cx="585216" cy="265176"/>
          </a:xfrm>
          <a:prstGeom prst="roundRect">
            <a:avLst/>
          </a:prstGeom>
          <a:solidFill>
            <a:srgbClr val="38A7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202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D5F0C22-9BE4-46EB-A2AE-035B7AB760A2}"/>
              </a:ext>
            </a:extLst>
          </p:cNvPr>
          <p:cNvSpPr/>
          <p:nvPr/>
        </p:nvSpPr>
        <p:spPr>
          <a:xfrm>
            <a:off x="7594092" y="4212336"/>
            <a:ext cx="585216" cy="265176"/>
          </a:xfrm>
          <a:prstGeom prst="roundRect">
            <a:avLst/>
          </a:prstGeom>
          <a:solidFill>
            <a:srgbClr val="FFFF0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202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9F0643E-4552-447F-BB55-1F7DDB7805E8}"/>
              </a:ext>
            </a:extLst>
          </p:cNvPr>
          <p:cNvSpPr/>
          <p:nvPr/>
        </p:nvSpPr>
        <p:spPr>
          <a:xfrm>
            <a:off x="7594092" y="4620768"/>
            <a:ext cx="585216" cy="265176"/>
          </a:xfrm>
          <a:prstGeom prst="roundRect">
            <a:avLst/>
          </a:prstGeom>
          <a:solidFill>
            <a:srgbClr val="FE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202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5193F4E-8B9B-4F65-920C-265ACD314DF9}"/>
              </a:ext>
            </a:extLst>
          </p:cNvPr>
          <p:cNvSpPr txBox="1"/>
          <p:nvPr/>
        </p:nvSpPr>
        <p:spPr>
          <a:xfrm>
            <a:off x="8193024" y="3739896"/>
            <a:ext cx="13356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Compatible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A816E94-8C90-4562-83F8-449E851E8311}"/>
              </a:ext>
            </a:extLst>
          </p:cNvPr>
          <p:cNvSpPr txBox="1"/>
          <p:nvPr/>
        </p:nvSpPr>
        <p:spPr>
          <a:xfrm>
            <a:off x="8193024" y="4157472"/>
            <a:ext cx="2585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Conditionally Conditional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47BD2A2-92F2-4C64-B891-56D1D7593A50}"/>
              </a:ext>
            </a:extLst>
          </p:cNvPr>
          <p:cNvSpPr txBox="1"/>
          <p:nvPr/>
        </p:nvSpPr>
        <p:spPr>
          <a:xfrm>
            <a:off x="8193024" y="4565904"/>
            <a:ext cx="1446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Incompatible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3AB799E-B0EA-4400-AFFC-4400EAC77AF8}"/>
              </a:ext>
            </a:extLst>
          </p:cNvPr>
          <p:cNvSpPr txBox="1"/>
          <p:nvPr/>
        </p:nvSpPr>
        <p:spPr>
          <a:xfrm>
            <a:off x="7772400" y="3352800"/>
            <a:ext cx="3215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Existing Land Use Compatibility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7A942F1-058B-404D-A513-302E7E8728B3}"/>
              </a:ext>
            </a:extLst>
          </p:cNvPr>
          <p:cNvSpPr txBox="1"/>
          <p:nvPr/>
        </p:nvSpPr>
        <p:spPr>
          <a:xfrm>
            <a:off x="9296400" y="5791200"/>
            <a:ext cx="2671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Barry M. Goldwater Range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F7EEE25-93F3-4142-844F-FA1FEA7CF871}"/>
              </a:ext>
            </a:extLst>
          </p:cNvPr>
          <p:cNvSpPr/>
          <p:nvPr/>
        </p:nvSpPr>
        <p:spPr>
          <a:xfrm>
            <a:off x="304800" y="3276600"/>
            <a:ext cx="3048000" cy="1295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FFEB45C2-EDA8-4047-B6BA-F521EE251FCE}"/>
              </a:ext>
            </a:extLst>
          </p:cNvPr>
          <p:cNvSpPr/>
          <p:nvPr/>
        </p:nvSpPr>
        <p:spPr>
          <a:xfrm>
            <a:off x="391668" y="3727704"/>
            <a:ext cx="585216" cy="265176"/>
          </a:xfrm>
          <a:prstGeom prst="roundRect">
            <a:avLst/>
          </a:prstGeom>
          <a:noFill/>
          <a:ln w="28575">
            <a:solidFill>
              <a:srgbClr val="006B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202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7E9E439C-EC59-44EF-8A9F-7093ED804421}"/>
              </a:ext>
            </a:extLst>
          </p:cNvPr>
          <p:cNvSpPr/>
          <p:nvPr/>
        </p:nvSpPr>
        <p:spPr>
          <a:xfrm>
            <a:off x="391668" y="4136136"/>
            <a:ext cx="585216" cy="265176"/>
          </a:xfrm>
          <a:prstGeom prst="roundRect">
            <a:avLst/>
          </a:prstGeom>
          <a:noFill/>
          <a:ln w="28575">
            <a:solidFill>
              <a:srgbClr val="1310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202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51385B2-4757-43A3-A647-5AC02E686A5C}"/>
              </a:ext>
            </a:extLst>
          </p:cNvPr>
          <p:cNvSpPr txBox="1"/>
          <p:nvPr/>
        </p:nvSpPr>
        <p:spPr>
          <a:xfrm>
            <a:off x="990600" y="3663696"/>
            <a:ext cx="2137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Currently Regulated 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1E19F8F-E885-4890-BD4A-74E679617D09}"/>
              </a:ext>
            </a:extLst>
          </p:cNvPr>
          <p:cNvSpPr txBox="1"/>
          <p:nvPr/>
        </p:nvSpPr>
        <p:spPr>
          <a:xfrm>
            <a:off x="990600" y="4081272"/>
            <a:ext cx="23115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2019 AICUZ Additions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DF2076E-A64C-4E0D-83CB-38153FF3ABEF}"/>
              </a:ext>
            </a:extLst>
          </p:cNvPr>
          <p:cNvSpPr txBox="1"/>
          <p:nvPr/>
        </p:nvSpPr>
        <p:spPr>
          <a:xfrm>
            <a:off x="569976" y="3276600"/>
            <a:ext cx="2548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Accident Potential Zones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BC2001A8-706B-4949-BA70-46202A94EE2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986211"/>
            <a:ext cx="1920240" cy="871789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0F09A245-BFC4-4DF4-B5A9-B1E2081E254E}"/>
              </a:ext>
            </a:extLst>
          </p:cNvPr>
          <p:cNvSpPr txBox="1"/>
          <p:nvPr/>
        </p:nvSpPr>
        <p:spPr>
          <a:xfrm>
            <a:off x="6541008" y="4407408"/>
            <a:ext cx="7152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APZ 1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878C0F4-29AE-4EA3-AF29-A2336252CE92}"/>
              </a:ext>
            </a:extLst>
          </p:cNvPr>
          <p:cNvSpPr txBox="1"/>
          <p:nvPr/>
        </p:nvSpPr>
        <p:spPr>
          <a:xfrm>
            <a:off x="6541008" y="5254752"/>
            <a:ext cx="7152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APZ 2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F120737-7932-4C91-94F6-B60F8E4CD894}"/>
              </a:ext>
            </a:extLst>
          </p:cNvPr>
          <p:cNvSpPr txBox="1"/>
          <p:nvPr/>
        </p:nvSpPr>
        <p:spPr>
          <a:xfrm>
            <a:off x="6541008" y="3752088"/>
            <a:ext cx="4475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CZ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4C8F0E32-7D62-48D4-BF2E-B8E92C45C6B8}"/>
              </a:ext>
            </a:extLst>
          </p:cNvPr>
          <p:cNvSpPr/>
          <p:nvPr/>
        </p:nvSpPr>
        <p:spPr>
          <a:xfrm rot="10800000">
            <a:off x="5971032" y="3822192"/>
            <a:ext cx="640080" cy="182880"/>
          </a:xfrm>
          <a:prstGeom prst="right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51" name="Arrow: Right 50">
            <a:extLst>
              <a:ext uri="{FF2B5EF4-FFF2-40B4-BE49-F238E27FC236}">
                <a16:creationId xmlns:a16="http://schemas.microsoft.com/office/drawing/2014/main" id="{24EFD26E-3B69-46FF-9AE8-10752F050FF4}"/>
              </a:ext>
            </a:extLst>
          </p:cNvPr>
          <p:cNvSpPr/>
          <p:nvPr/>
        </p:nvSpPr>
        <p:spPr>
          <a:xfrm rot="10800000">
            <a:off x="5986272" y="4477512"/>
            <a:ext cx="615696" cy="158496"/>
          </a:xfrm>
          <a:prstGeom prst="right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52" name="Arrow: Right 51">
            <a:extLst>
              <a:ext uri="{FF2B5EF4-FFF2-40B4-BE49-F238E27FC236}">
                <a16:creationId xmlns:a16="http://schemas.microsoft.com/office/drawing/2014/main" id="{B4C027B8-D07D-4F6F-B690-93317EBC2355}"/>
              </a:ext>
            </a:extLst>
          </p:cNvPr>
          <p:cNvSpPr/>
          <p:nvPr/>
        </p:nvSpPr>
        <p:spPr>
          <a:xfrm rot="10800000">
            <a:off x="6065520" y="5334000"/>
            <a:ext cx="548640" cy="173736"/>
          </a:xfrm>
          <a:prstGeom prst="right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1679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61F966D-3E7B-4AEF-B666-FB7DAF58DD9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0D4630EC-735F-43CA-8866-4C5CCE274B3B}"/>
              </a:ext>
            </a:extLst>
          </p:cNvPr>
          <p:cNvSpPr txBox="1"/>
          <p:nvPr/>
        </p:nvSpPr>
        <p:spPr>
          <a:xfrm>
            <a:off x="139536" y="90734"/>
            <a:ext cx="5042064" cy="95410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Accident Potential Zones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Zoning Compatibility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95B31CC-895C-44C1-80E1-8622ECF4C117}"/>
              </a:ext>
            </a:extLst>
          </p:cNvPr>
          <p:cNvSpPr/>
          <p:nvPr/>
        </p:nvSpPr>
        <p:spPr>
          <a:xfrm>
            <a:off x="7507224" y="3352800"/>
            <a:ext cx="3617976" cy="168554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79C9D7C-C52A-4413-9141-6019DF4B2767}"/>
              </a:ext>
            </a:extLst>
          </p:cNvPr>
          <p:cNvSpPr/>
          <p:nvPr/>
        </p:nvSpPr>
        <p:spPr>
          <a:xfrm>
            <a:off x="7594092" y="3803904"/>
            <a:ext cx="585216" cy="265176"/>
          </a:xfrm>
          <a:prstGeom prst="roundRect">
            <a:avLst/>
          </a:prstGeom>
          <a:solidFill>
            <a:srgbClr val="38A7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202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D5F0C22-9BE4-46EB-A2AE-035B7AB760A2}"/>
              </a:ext>
            </a:extLst>
          </p:cNvPr>
          <p:cNvSpPr/>
          <p:nvPr/>
        </p:nvSpPr>
        <p:spPr>
          <a:xfrm>
            <a:off x="7594092" y="4212336"/>
            <a:ext cx="585216" cy="265176"/>
          </a:xfrm>
          <a:prstGeom prst="roundRect">
            <a:avLst/>
          </a:prstGeom>
          <a:solidFill>
            <a:srgbClr val="FFFF0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202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9F0643E-4552-447F-BB55-1F7DDB7805E8}"/>
              </a:ext>
            </a:extLst>
          </p:cNvPr>
          <p:cNvSpPr/>
          <p:nvPr/>
        </p:nvSpPr>
        <p:spPr>
          <a:xfrm>
            <a:off x="7594092" y="4620768"/>
            <a:ext cx="585216" cy="265176"/>
          </a:xfrm>
          <a:prstGeom prst="roundRect">
            <a:avLst/>
          </a:prstGeom>
          <a:solidFill>
            <a:srgbClr val="FE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202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5193F4E-8B9B-4F65-920C-265ACD314DF9}"/>
              </a:ext>
            </a:extLst>
          </p:cNvPr>
          <p:cNvSpPr txBox="1"/>
          <p:nvPr/>
        </p:nvSpPr>
        <p:spPr>
          <a:xfrm>
            <a:off x="8193024" y="3739896"/>
            <a:ext cx="13356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Compatible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A816E94-8C90-4562-83F8-449E851E8311}"/>
              </a:ext>
            </a:extLst>
          </p:cNvPr>
          <p:cNvSpPr txBox="1"/>
          <p:nvPr/>
        </p:nvSpPr>
        <p:spPr>
          <a:xfrm>
            <a:off x="8193024" y="4157472"/>
            <a:ext cx="2585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Conditionally Conditional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47BD2A2-92F2-4C64-B891-56D1D7593A50}"/>
              </a:ext>
            </a:extLst>
          </p:cNvPr>
          <p:cNvSpPr txBox="1"/>
          <p:nvPr/>
        </p:nvSpPr>
        <p:spPr>
          <a:xfrm>
            <a:off x="8193024" y="4565904"/>
            <a:ext cx="1446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Incompatible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3AB799E-B0EA-4400-AFFC-4400EAC77AF8}"/>
              </a:ext>
            </a:extLst>
          </p:cNvPr>
          <p:cNvSpPr txBox="1"/>
          <p:nvPr/>
        </p:nvSpPr>
        <p:spPr>
          <a:xfrm>
            <a:off x="8258782" y="3352800"/>
            <a:ext cx="2276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Zoning Compatibility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7A942F1-058B-404D-A513-302E7E8728B3}"/>
              </a:ext>
            </a:extLst>
          </p:cNvPr>
          <p:cNvSpPr txBox="1"/>
          <p:nvPr/>
        </p:nvSpPr>
        <p:spPr>
          <a:xfrm>
            <a:off x="9296400" y="5791200"/>
            <a:ext cx="2671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Barry M. Goldwater Range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F7EEE25-93F3-4142-844F-FA1FEA7CF871}"/>
              </a:ext>
            </a:extLst>
          </p:cNvPr>
          <p:cNvSpPr/>
          <p:nvPr/>
        </p:nvSpPr>
        <p:spPr>
          <a:xfrm>
            <a:off x="304800" y="3276600"/>
            <a:ext cx="3048000" cy="1295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FFEB45C2-EDA8-4047-B6BA-F521EE251FCE}"/>
              </a:ext>
            </a:extLst>
          </p:cNvPr>
          <p:cNvSpPr/>
          <p:nvPr/>
        </p:nvSpPr>
        <p:spPr>
          <a:xfrm>
            <a:off x="391668" y="3727704"/>
            <a:ext cx="585216" cy="265176"/>
          </a:xfrm>
          <a:prstGeom prst="roundRect">
            <a:avLst/>
          </a:prstGeom>
          <a:noFill/>
          <a:ln w="28575">
            <a:solidFill>
              <a:srgbClr val="006B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202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7E9E439C-EC59-44EF-8A9F-7093ED804421}"/>
              </a:ext>
            </a:extLst>
          </p:cNvPr>
          <p:cNvSpPr/>
          <p:nvPr/>
        </p:nvSpPr>
        <p:spPr>
          <a:xfrm>
            <a:off x="391668" y="4136136"/>
            <a:ext cx="585216" cy="265176"/>
          </a:xfrm>
          <a:prstGeom prst="roundRect">
            <a:avLst/>
          </a:prstGeom>
          <a:noFill/>
          <a:ln w="28575">
            <a:solidFill>
              <a:srgbClr val="1310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202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51385B2-4757-43A3-A647-5AC02E686A5C}"/>
              </a:ext>
            </a:extLst>
          </p:cNvPr>
          <p:cNvSpPr txBox="1"/>
          <p:nvPr/>
        </p:nvSpPr>
        <p:spPr>
          <a:xfrm>
            <a:off x="990600" y="3663696"/>
            <a:ext cx="2137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Currently Regulated 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1E19F8F-E885-4890-BD4A-74E679617D09}"/>
              </a:ext>
            </a:extLst>
          </p:cNvPr>
          <p:cNvSpPr txBox="1"/>
          <p:nvPr/>
        </p:nvSpPr>
        <p:spPr>
          <a:xfrm>
            <a:off x="990600" y="4081272"/>
            <a:ext cx="23115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2019 AICUZ Additions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DF2076E-A64C-4E0D-83CB-38153FF3ABEF}"/>
              </a:ext>
            </a:extLst>
          </p:cNvPr>
          <p:cNvSpPr txBox="1"/>
          <p:nvPr/>
        </p:nvSpPr>
        <p:spPr>
          <a:xfrm>
            <a:off x="569976" y="3276600"/>
            <a:ext cx="2548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Accident Potential Zones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BC2001A8-706B-4949-BA70-46202A94EE2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986211"/>
            <a:ext cx="1920240" cy="871789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0F09A245-BFC4-4DF4-B5A9-B1E2081E254E}"/>
              </a:ext>
            </a:extLst>
          </p:cNvPr>
          <p:cNvSpPr txBox="1"/>
          <p:nvPr/>
        </p:nvSpPr>
        <p:spPr>
          <a:xfrm>
            <a:off x="6541008" y="4407408"/>
            <a:ext cx="7152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APZ 1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878C0F4-29AE-4EA3-AF29-A2336252CE92}"/>
              </a:ext>
            </a:extLst>
          </p:cNvPr>
          <p:cNvSpPr txBox="1"/>
          <p:nvPr/>
        </p:nvSpPr>
        <p:spPr>
          <a:xfrm>
            <a:off x="6541008" y="5254752"/>
            <a:ext cx="7152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APZ 2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F120737-7932-4C91-94F6-B60F8E4CD894}"/>
              </a:ext>
            </a:extLst>
          </p:cNvPr>
          <p:cNvSpPr txBox="1"/>
          <p:nvPr/>
        </p:nvSpPr>
        <p:spPr>
          <a:xfrm>
            <a:off x="6541008" y="3752088"/>
            <a:ext cx="4475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CZ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4C8F0E32-7D62-48D4-BF2E-B8E92C45C6B8}"/>
              </a:ext>
            </a:extLst>
          </p:cNvPr>
          <p:cNvSpPr/>
          <p:nvPr/>
        </p:nvSpPr>
        <p:spPr>
          <a:xfrm rot="10800000">
            <a:off x="5971032" y="3822192"/>
            <a:ext cx="640080" cy="182880"/>
          </a:xfrm>
          <a:prstGeom prst="right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51" name="Arrow: Right 50">
            <a:extLst>
              <a:ext uri="{FF2B5EF4-FFF2-40B4-BE49-F238E27FC236}">
                <a16:creationId xmlns:a16="http://schemas.microsoft.com/office/drawing/2014/main" id="{24EFD26E-3B69-46FF-9AE8-10752F050FF4}"/>
              </a:ext>
            </a:extLst>
          </p:cNvPr>
          <p:cNvSpPr/>
          <p:nvPr/>
        </p:nvSpPr>
        <p:spPr>
          <a:xfrm rot="10800000">
            <a:off x="5986272" y="4477512"/>
            <a:ext cx="615696" cy="158496"/>
          </a:xfrm>
          <a:prstGeom prst="right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52" name="Arrow: Right 51">
            <a:extLst>
              <a:ext uri="{FF2B5EF4-FFF2-40B4-BE49-F238E27FC236}">
                <a16:creationId xmlns:a16="http://schemas.microsoft.com/office/drawing/2014/main" id="{B4C027B8-D07D-4F6F-B690-93317EBC2355}"/>
              </a:ext>
            </a:extLst>
          </p:cNvPr>
          <p:cNvSpPr/>
          <p:nvPr/>
        </p:nvSpPr>
        <p:spPr>
          <a:xfrm rot="10800000">
            <a:off x="6065520" y="5334000"/>
            <a:ext cx="548640" cy="173736"/>
          </a:xfrm>
          <a:prstGeom prst="right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9512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61F966D-3E7B-4AEF-B666-FB7DAF58DD9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0D4630EC-735F-43CA-8866-4C5CCE274B3B}"/>
              </a:ext>
            </a:extLst>
          </p:cNvPr>
          <p:cNvSpPr txBox="1"/>
          <p:nvPr/>
        </p:nvSpPr>
        <p:spPr>
          <a:xfrm>
            <a:off x="139536" y="90734"/>
            <a:ext cx="5042064" cy="95410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Accident Potential Zones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Future Land Use Compatibility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95B31CC-895C-44C1-80E1-8622ECF4C117}"/>
              </a:ext>
            </a:extLst>
          </p:cNvPr>
          <p:cNvSpPr/>
          <p:nvPr/>
        </p:nvSpPr>
        <p:spPr>
          <a:xfrm>
            <a:off x="7507224" y="3352800"/>
            <a:ext cx="3617976" cy="168554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79C9D7C-C52A-4413-9141-6019DF4B2767}"/>
              </a:ext>
            </a:extLst>
          </p:cNvPr>
          <p:cNvSpPr/>
          <p:nvPr/>
        </p:nvSpPr>
        <p:spPr>
          <a:xfrm>
            <a:off x="7594092" y="3803904"/>
            <a:ext cx="585216" cy="265176"/>
          </a:xfrm>
          <a:prstGeom prst="roundRect">
            <a:avLst/>
          </a:prstGeom>
          <a:solidFill>
            <a:srgbClr val="38A7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202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D5F0C22-9BE4-46EB-A2AE-035B7AB760A2}"/>
              </a:ext>
            </a:extLst>
          </p:cNvPr>
          <p:cNvSpPr/>
          <p:nvPr/>
        </p:nvSpPr>
        <p:spPr>
          <a:xfrm>
            <a:off x="7594092" y="4212336"/>
            <a:ext cx="585216" cy="265176"/>
          </a:xfrm>
          <a:prstGeom prst="roundRect">
            <a:avLst/>
          </a:prstGeom>
          <a:solidFill>
            <a:srgbClr val="FFFF0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202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9F0643E-4552-447F-BB55-1F7DDB7805E8}"/>
              </a:ext>
            </a:extLst>
          </p:cNvPr>
          <p:cNvSpPr/>
          <p:nvPr/>
        </p:nvSpPr>
        <p:spPr>
          <a:xfrm>
            <a:off x="7594092" y="4620768"/>
            <a:ext cx="585216" cy="265176"/>
          </a:xfrm>
          <a:prstGeom prst="roundRect">
            <a:avLst/>
          </a:prstGeom>
          <a:solidFill>
            <a:srgbClr val="FE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202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5193F4E-8B9B-4F65-920C-265ACD314DF9}"/>
              </a:ext>
            </a:extLst>
          </p:cNvPr>
          <p:cNvSpPr txBox="1"/>
          <p:nvPr/>
        </p:nvSpPr>
        <p:spPr>
          <a:xfrm>
            <a:off x="8193024" y="3739896"/>
            <a:ext cx="13356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Compatible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A816E94-8C90-4562-83F8-449E851E8311}"/>
              </a:ext>
            </a:extLst>
          </p:cNvPr>
          <p:cNvSpPr txBox="1"/>
          <p:nvPr/>
        </p:nvSpPr>
        <p:spPr>
          <a:xfrm>
            <a:off x="8193024" y="4157472"/>
            <a:ext cx="2585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Conditionally Conditional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47BD2A2-92F2-4C64-B891-56D1D7593A50}"/>
              </a:ext>
            </a:extLst>
          </p:cNvPr>
          <p:cNvSpPr txBox="1"/>
          <p:nvPr/>
        </p:nvSpPr>
        <p:spPr>
          <a:xfrm>
            <a:off x="8193024" y="4565904"/>
            <a:ext cx="1446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Incompatible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3AB799E-B0EA-4400-AFFC-4400EAC77AF8}"/>
              </a:ext>
            </a:extLst>
          </p:cNvPr>
          <p:cNvSpPr txBox="1"/>
          <p:nvPr/>
        </p:nvSpPr>
        <p:spPr>
          <a:xfrm>
            <a:off x="7889132" y="3352800"/>
            <a:ext cx="31183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Future Land Use Compatibility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7A942F1-058B-404D-A513-302E7E8728B3}"/>
              </a:ext>
            </a:extLst>
          </p:cNvPr>
          <p:cNvSpPr txBox="1"/>
          <p:nvPr/>
        </p:nvSpPr>
        <p:spPr>
          <a:xfrm>
            <a:off x="9296400" y="5791200"/>
            <a:ext cx="2671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Barry M. Goldwater Range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F7EEE25-93F3-4142-844F-FA1FEA7CF871}"/>
              </a:ext>
            </a:extLst>
          </p:cNvPr>
          <p:cNvSpPr/>
          <p:nvPr/>
        </p:nvSpPr>
        <p:spPr>
          <a:xfrm>
            <a:off x="304800" y="3276600"/>
            <a:ext cx="3048000" cy="1295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FFEB45C2-EDA8-4047-B6BA-F521EE251FCE}"/>
              </a:ext>
            </a:extLst>
          </p:cNvPr>
          <p:cNvSpPr/>
          <p:nvPr/>
        </p:nvSpPr>
        <p:spPr>
          <a:xfrm>
            <a:off x="391668" y="3727704"/>
            <a:ext cx="585216" cy="265176"/>
          </a:xfrm>
          <a:prstGeom prst="roundRect">
            <a:avLst/>
          </a:prstGeom>
          <a:noFill/>
          <a:ln w="28575">
            <a:solidFill>
              <a:srgbClr val="006B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202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7E9E439C-EC59-44EF-8A9F-7093ED804421}"/>
              </a:ext>
            </a:extLst>
          </p:cNvPr>
          <p:cNvSpPr/>
          <p:nvPr/>
        </p:nvSpPr>
        <p:spPr>
          <a:xfrm>
            <a:off x="391668" y="4136136"/>
            <a:ext cx="585216" cy="265176"/>
          </a:xfrm>
          <a:prstGeom prst="roundRect">
            <a:avLst/>
          </a:prstGeom>
          <a:noFill/>
          <a:ln w="28575">
            <a:solidFill>
              <a:srgbClr val="1310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202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51385B2-4757-43A3-A647-5AC02E686A5C}"/>
              </a:ext>
            </a:extLst>
          </p:cNvPr>
          <p:cNvSpPr txBox="1"/>
          <p:nvPr/>
        </p:nvSpPr>
        <p:spPr>
          <a:xfrm>
            <a:off x="990600" y="3663696"/>
            <a:ext cx="2137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Currently Regulated 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1E19F8F-E885-4890-BD4A-74E679617D09}"/>
              </a:ext>
            </a:extLst>
          </p:cNvPr>
          <p:cNvSpPr txBox="1"/>
          <p:nvPr/>
        </p:nvSpPr>
        <p:spPr>
          <a:xfrm>
            <a:off x="990600" y="4081272"/>
            <a:ext cx="23115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2019 AICUZ Additions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DF2076E-A64C-4E0D-83CB-38153FF3ABEF}"/>
              </a:ext>
            </a:extLst>
          </p:cNvPr>
          <p:cNvSpPr txBox="1"/>
          <p:nvPr/>
        </p:nvSpPr>
        <p:spPr>
          <a:xfrm>
            <a:off x="569976" y="3276600"/>
            <a:ext cx="2548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Accident Potential Zones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BC2001A8-706B-4949-BA70-46202A94EE2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986211"/>
            <a:ext cx="1920240" cy="871789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0F09A245-BFC4-4DF4-B5A9-B1E2081E254E}"/>
              </a:ext>
            </a:extLst>
          </p:cNvPr>
          <p:cNvSpPr txBox="1"/>
          <p:nvPr/>
        </p:nvSpPr>
        <p:spPr>
          <a:xfrm>
            <a:off x="6541008" y="4407408"/>
            <a:ext cx="7152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APZ 1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878C0F4-29AE-4EA3-AF29-A2336252CE92}"/>
              </a:ext>
            </a:extLst>
          </p:cNvPr>
          <p:cNvSpPr txBox="1"/>
          <p:nvPr/>
        </p:nvSpPr>
        <p:spPr>
          <a:xfrm>
            <a:off x="6541008" y="5254752"/>
            <a:ext cx="7152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APZ 2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F120737-7932-4C91-94F6-B60F8E4CD894}"/>
              </a:ext>
            </a:extLst>
          </p:cNvPr>
          <p:cNvSpPr txBox="1"/>
          <p:nvPr/>
        </p:nvSpPr>
        <p:spPr>
          <a:xfrm>
            <a:off x="6541008" y="3752088"/>
            <a:ext cx="4475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CZ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4C8F0E32-7D62-48D4-BF2E-B8E92C45C6B8}"/>
              </a:ext>
            </a:extLst>
          </p:cNvPr>
          <p:cNvSpPr/>
          <p:nvPr/>
        </p:nvSpPr>
        <p:spPr>
          <a:xfrm rot="10800000">
            <a:off x="5971032" y="3822192"/>
            <a:ext cx="640080" cy="182880"/>
          </a:xfrm>
          <a:prstGeom prst="right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51" name="Arrow: Right 50">
            <a:extLst>
              <a:ext uri="{FF2B5EF4-FFF2-40B4-BE49-F238E27FC236}">
                <a16:creationId xmlns:a16="http://schemas.microsoft.com/office/drawing/2014/main" id="{24EFD26E-3B69-46FF-9AE8-10752F050FF4}"/>
              </a:ext>
            </a:extLst>
          </p:cNvPr>
          <p:cNvSpPr/>
          <p:nvPr/>
        </p:nvSpPr>
        <p:spPr>
          <a:xfrm rot="10800000">
            <a:off x="5986272" y="4477512"/>
            <a:ext cx="615696" cy="158496"/>
          </a:xfrm>
          <a:prstGeom prst="right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52" name="Arrow: Right 51">
            <a:extLst>
              <a:ext uri="{FF2B5EF4-FFF2-40B4-BE49-F238E27FC236}">
                <a16:creationId xmlns:a16="http://schemas.microsoft.com/office/drawing/2014/main" id="{B4C027B8-D07D-4F6F-B690-93317EBC2355}"/>
              </a:ext>
            </a:extLst>
          </p:cNvPr>
          <p:cNvSpPr/>
          <p:nvPr/>
        </p:nvSpPr>
        <p:spPr>
          <a:xfrm rot="10800000">
            <a:off x="6065520" y="5334000"/>
            <a:ext cx="548640" cy="173736"/>
          </a:xfrm>
          <a:prstGeom prst="right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6013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84450EC9-AE4C-41C4-BDE2-B7791D9E28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9430" y="1143000"/>
            <a:ext cx="11851493" cy="5105400"/>
          </a:xfrm>
        </p:spPr>
        <p:txBody>
          <a:bodyPr>
            <a:noAutofit/>
          </a:bodyPr>
          <a:lstStyle/>
          <a:p>
            <a:r>
              <a:rPr lang="en-US" sz="3400" dirty="0">
                <a:solidFill>
                  <a:srgbClr val="FFFFFF"/>
                </a:solidFill>
              </a:rPr>
              <a:t>Recommended land uses in 65+ dB noise zones are intended to promote development patterns that generally exclude noise-sensitive uses (residences, schools, churches, hospitals, etc.). </a:t>
            </a:r>
          </a:p>
          <a:p>
            <a:r>
              <a:rPr lang="en-US" sz="3400" dirty="0">
                <a:solidFill>
                  <a:srgbClr val="FFFFFF"/>
                </a:solidFill>
              </a:rPr>
              <a:t>Some land uses may be compatible if interior noise level reduction is provided to mitigate impacts. </a:t>
            </a:r>
          </a:p>
          <a:p>
            <a:r>
              <a:rPr lang="en-US" sz="3400" dirty="0">
                <a:solidFill>
                  <a:srgbClr val="FFFFFF"/>
                </a:solidFill>
              </a:rPr>
              <a:t>Prior to 2015 AICUZ instructions included low-density single-family residential uses in 65-69 dB zones with mitigation. </a:t>
            </a:r>
          </a:p>
          <a:p>
            <a:r>
              <a:rPr lang="en-US" sz="3400" dirty="0">
                <a:solidFill>
                  <a:srgbClr val="FFFFFF"/>
                </a:solidFill>
              </a:rPr>
              <a:t>Note – the analysis is performed for the pre-2019 noise zones.</a:t>
            </a:r>
            <a:endParaRPr lang="en-US" sz="3000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US" sz="3400" dirty="0">
              <a:solidFill>
                <a:srgbClr val="FFFFFF"/>
              </a:solidFill>
            </a:endParaRPr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80578E78-A2F8-416D-9ABC-A0E05A730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8600"/>
            <a:ext cx="12191999" cy="958631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Aviation Noise compatibility</a:t>
            </a:r>
          </a:p>
        </p:txBody>
      </p:sp>
    </p:spTree>
    <p:extLst>
      <p:ext uri="{BB962C8B-B14F-4D97-AF65-F5344CB8AC3E}">
        <p14:creationId xmlns:p14="http://schemas.microsoft.com/office/powerpoint/2010/main" val="2882482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AEC478A6-6A09-4CEA-8B67-407B43A9A2B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0D4630EC-735F-43CA-8866-4C5CCE274B3B}"/>
              </a:ext>
            </a:extLst>
          </p:cNvPr>
          <p:cNvSpPr txBox="1"/>
          <p:nvPr/>
        </p:nvSpPr>
        <p:spPr>
          <a:xfrm>
            <a:off x="139536" y="90734"/>
            <a:ext cx="5084218" cy="52322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65+ dB Aviation Noise Zones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153E574-CAD5-46EF-880D-4600D16C4743}"/>
              </a:ext>
            </a:extLst>
          </p:cNvPr>
          <p:cNvSpPr txBox="1"/>
          <p:nvPr/>
        </p:nvSpPr>
        <p:spPr>
          <a:xfrm rot="18803065">
            <a:off x="7008385" y="4809226"/>
            <a:ext cx="79869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 w="6350">
                  <a:solidFill>
                    <a:srgbClr val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65 dB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03718CD-2855-4D41-BBCE-A929DD94F5FC}"/>
              </a:ext>
            </a:extLst>
          </p:cNvPr>
          <p:cNvSpPr txBox="1"/>
          <p:nvPr/>
        </p:nvSpPr>
        <p:spPr>
          <a:xfrm rot="18546374">
            <a:off x="7756301" y="3600180"/>
            <a:ext cx="79869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 w="6350">
                  <a:solidFill>
                    <a:srgbClr val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70 dB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0FB769D-64E8-4099-A9D1-57403B57B271}"/>
              </a:ext>
            </a:extLst>
          </p:cNvPr>
          <p:cNvSpPr txBox="1"/>
          <p:nvPr/>
        </p:nvSpPr>
        <p:spPr>
          <a:xfrm rot="18449479">
            <a:off x="6226425" y="3755810"/>
            <a:ext cx="79869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 w="6350">
                  <a:solidFill>
                    <a:srgbClr val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75 dB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15E81DD-42CB-474D-9273-723EC8CB8EAD}"/>
              </a:ext>
            </a:extLst>
          </p:cNvPr>
          <p:cNvGrpSpPr/>
          <p:nvPr/>
        </p:nvGrpSpPr>
        <p:grpSpPr>
          <a:xfrm>
            <a:off x="381000" y="2057400"/>
            <a:ext cx="3481121" cy="1685544"/>
            <a:chOff x="7507224" y="3352800"/>
            <a:chExt cx="3481121" cy="1685544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44C4438-6146-4F56-8330-A85EA2A185E2}"/>
                </a:ext>
              </a:extLst>
            </p:cNvPr>
            <p:cNvSpPr/>
            <p:nvPr/>
          </p:nvSpPr>
          <p:spPr>
            <a:xfrm>
              <a:off x="7507224" y="3352800"/>
              <a:ext cx="2031460" cy="168554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0170E83C-8C6E-4EAC-BD47-9D2FC225DB68}"/>
                </a:ext>
              </a:extLst>
            </p:cNvPr>
            <p:cNvSpPr/>
            <p:nvPr/>
          </p:nvSpPr>
          <p:spPr>
            <a:xfrm>
              <a:off x="7594092" y="3803904"/>
              <a:ext cx="585216" cy="265176"/>
            </a:xfrm>
            <a:prstGeom prst="roundRect">
              <a:avLst/>
            </a:prstGeom>
            <a:solidFill>
              <a:srgbClr val="B3ECF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202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C53962BE-F41D-43E8-8F6D-965F043BFC55}"/>
                </a:ext>
              </a:extLst>
            </p:cNvPr>
            <p:cNvSpPr/>
            <p:nvPr/>
          </p:nvSpPr>
          <p:spPr>
            <a:xfrm>
              <a:off x="7594092" y="4212336"/>
              <a:ext cx="585216" cy="265176"/>
            </a:xfrm>
            <a:prstGeom prst="roundRect">
              <a:avLst/>
            </a:prstGeom>
            <a:solidFill>
              <a:srgbClr val="75B0F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202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1D6FA036-148B-40BB-9630-B7F872E8B89C}"/>
                </a:ext>
              </a:extLst>
            </p:cNvPr>
            <p:cNvSpPr/>
            <p:nvPr/>
          </p:nvSpPr>
          <p:spPr>
            <a:xfrm>
              <a:off x="7594092" y="4620768"/>
              <a:ext cx="585216" cy="265176"/>
            </a:xfrm>
            <a:prstGeom prst="roundRect">
              <a:avLst/>
            </a:prstGeom>
            <a:solidFill>
              <a:srgbClr val="7588B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202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754D669-6A30-4E64-ABEF-09E2BDA5835B}"/>
                </a:ext>
              </a:extLst>
            </p:cNvPr>
            <p:cNvSpPr txBox="1"/>
            <p:nvPr/>
          </p:nvSpPr>
          <p:spPr>
            <a:xfrm>
              <a:off x="8193024" y="3739896"/>
              <a:ext cx="12650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rPr>
                <a:t>65 – 69 dB 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7CDD329-9E94-4FFF-8E34-8FAA3F6EFC85}"/>
                </a:ext>
              </a:extLst>
            </p:cNvPr>
            <p:cNvSpPr txBox="1"/>
            <p:nvPr/>
          </p:nvSpPr>
          <p:spPr>
            <a:xfrm>
              <a:off x="8193024" y="4157472"/>
              <a:ext cx="12009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rPr>
                <a:t>70 – 74 dB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597B81B-BB18-412F-B6CB-AC1C3566B3E6}"/>
                </a:ext>
              </a:extLst>
            </p:cNvPr>
            <p:cNvSpPr txBox="1"/>
            <p:nvPr/>
          </p:nvSpPr>
          <p:spPr>
            <a:xfrm>
              <a:off x="8193024" y="4565904"/>
              <a:ext cx="9252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rPr>
                <a:t>75+ dB 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A89F3CC-4AE6-4F13-8444-B6494E16FB93}"/>
                </a:ext>
              </a:extLst>
            </p:cNvPr>
            <p:cNvSpPr txBox="1"/>
            <p:nvPr/>
          </p:nvSpPr>
          <p:spPr>
            <a:xfrm>
              <a:off x="7772400" y="3352800"/>
              <a:ext cx="32159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rPr>
                <a:t>Noise Zones</a:t>
              </a: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3B049870-D871-4FFE-8C47-4BF95F652104}"/>
              </a:ext>
            </a:extLst>
          </p:cNvPr>
          <p:cNvSpPr txBox="1"/>
          <p:nvPr/>
        </p:nvSpPr>
        <p:spPr>
          <a:xfrm>
            <a:off x="9220200" y="5638800"/>
            <a:ext cx="2671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Barry M. Goldwater Range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16031AE-6336-4B71-A731-21F0E81C9746}"/>
              </a:ext>
            </a:extLst>
          </p:cNvPr>
          <p:cNvSpPr txBox="1"/>
          <p:nvPr/>
        </p:nvSpPr>
        <p:spPr>
          <a:xfrm>
            <a:off x="6553200" y="3886200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MCAS Yuma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F6F1BDFE-B864-4006-99A7-06A95AC964C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986211"/>
            <a:ext cx="1920240" cy="871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100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AEC478A6-6A09-4CEA-8B67-407B43A9A2B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0D4630EC-735F-43CA-8866-4C5CCE274B3B}"/>
              </a:ext>
            </a:extLst>
          </p:cNvPr>
          <p:cNvSpPr txBox="1"/>
          <p:nvPr/>
        </p:nvSpPr>
        <p:spPr>
          <a:xfrm>
            <a:off x="139536" y="90734"/>
            <a:ext cx="5084218" cy="95410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65+ dB Aviation Noise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Existing Land Use Compatibility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153E574-CAD5-46EF-880D-4600D16C4743}"/>
              </a:ext>
            </a:extLst>
          </p:cNvPr>
          <p:cNvSpPr txBox="1"/>
          <p:nvPr/>
        </p:nvSpPr>
        <p:spPr>
          <a:xfrm rot="18803065">
            <a:off x="7008385" y="4809226"/>
            <a:ext cx="798690" cy="338554"/>
          </a:xfrm>
          <a:prstGeom prst="rect">
            <a:avLst/>
          </a:prstGeom>
          <a:solidFill>
            <a:srgbClr val="FFFFFF">
              <a:alpha val="14118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 w="6350">
                  <a:solidFill>
                    <a:srgbClr val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65 dB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03718CD-2855-4D41-BBCE-A929DD94F5FC}"/>
              </a:ext>
            </a:extLst>
          </p:cNvPr>
          <p:cNvSpPr txBox="1"/>
          <p:nvPr/>
        </p:nvSpPr>
        <p:spPr>
          <a:xfrm rot="18546374">
            <a:off x="7756301" y="3600180"/>
            <a:ext cx="798690" cy="338554"/>
          </a:xfrm>
          <a:prstGeom prst="rect">
            <a:avLst/>
          </a:prstGeom>
          <a:solidFill>
            <a:srgbClr val="FFFFFF">
              <a:alpha val="14118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 w="6350">
                  <a:solidFill>
                    <a:srgbClr val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70 dB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0FB769D-64E8-4099-A9D1-57403B57B271}"/>
              </a:ext>
            </a:extLst>
          </p:cNvPr>
          <p:cNvSpPr txBox="1"/>
          <p:nvPr/>
        </p:nvSpPr>
        <p:spPr>
          <a:xfrm rot="18449479">
            <a:off x="6226425" y="3755810"/>
            <a:ext cx="798690" cy="338554"/>
          </a:xfrm>
          <a:prstGeom prst="rect">
            <a:avLst/>
          </a:prstGeom>
          <a:solidFill>
            <a:srgbClr val="FFFFFF">
              <a:alpha val="14118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 w="6350">
                  <a:solidFill>
                    <a:srgbClr val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75 dB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15E81DD-42CB-474D-9273-723EC8CB8EAD}"/>
              </a:ext>
            </a:extLst>
          </p:cNvPr>
          <p:cNvGrpSpPr/>
          <p:nvPr/>
        </p:nvGrpSpPr>
        <p:grpSpPr>
          <a:xfrm>
            <a:off x="381000" y="2057400"/>
            <a:ext cx="3617976" cy="1685544"/>
            <a:chOff x="7507224" y="3352800"/>
            <a:chExt cx="3617976" cy="1685544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44C4438-6146-4F56-8330-A85EA2A185E2}"/>
                </a:ext>
              </a:extLst>
            </p:cNvPr>
            <p:cNvSpPr/>
            <p:nvPr/>
          </p:nvSpPr>
          <p:spPr>
            <a:xfrm>
              <a:off x="7507224" y="3352800"/>
              <a:ext cx="3617976" cy="168554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0170E83C-8C6E-4EAC-BD47-9D2FC225DB68}"/>
                </a:ext>
              </a:extLst>
            </p:cNvPr>
            <p:cNvSpPr/>
            <p:nvPr/>
          </p:nvSpPr>
          <p:spPr>
            <a:xfrm>
              <a:off x="7594092" y="3803904"/>
              <a:ext cx="585216" cy="265176"/>
            </a:xfrm>
            <a:prstGeom prst="roundRect">
              <a:avLst/>
            </a:prstGeom>
            <a:solidFill>
              <a:srgbClr val="38A7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202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C53962BE-F41D-43E8-8F6D-965F043BFC55}"/>
                </a:ext>
              </a:extLst>
            </p:cNvPr>
            <p:cNvSpPr/>
            <p:nvPr/>
          </p:nvSpPr>
          <p:spPr>
            <a:xfrm>
              <a:off x="7594092" y="4212336"/>
              <a:ext cx="585216" cy="265176"/>
            </a:xfrm>
            <a:prstGeom prst="roundRect">
              <a:avLst/>
            </a:prstGeom>
            <a:solidFill>
              <a:srgbClr val="FFFF0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202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1D6FA036-148B-40BB-9630-B7F872E8B89C}"/>
                </a:ext>
              </a:extLst>
            </p:cNvPr>
            <p:cNvSpPr/>
            <p:nvPr/>
          </p:nvSpPr>
          <p:spPr>
            <a:xfrm>
              <a:off x="7594092" y="4620768"/>
              <a:ext cx="585216" cy="265176"/>
            </a:xfrm>
            <a:prstGeom prst="roundRect">
              <a:avLst/>
            </a:prstGeom>
            <a:solidFill>
              <a:srgbClr val="FE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202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754D669-6A30-4E64-ABEF-09E2BDA5835B}"/>
                </a:ext>
              </a:extLst>
            </p:cNvPr>
            <p:cNvSpPr txBox="1"/>
            <p:nvPr/>
          </p:nvSpPr>
          <p:spPr>
            <a:xfrm>
              <a:off x="8193024" y="3739896"/>
              <a:ext cx="13356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rPr>
                <a:t>Compatible 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7CDD329-9E94-4FFF-8E34-8FAA3F6EFC85}"/>
                </a:ext>
              </a:extLst>
            </p:cNvPr>
            <p:cNvSpPr txBox="1"/>
            <p:nvPr/>
          </p:nvSpPr>
          <p:spPr>
            <a:xfrm>
              <a:off x="8193024" y="4157472"/>
              <a:ext cx="25853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rPr>
                <a:t>Conditionally Conditional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597B81B-BB18-412F-B6CB-AC1C3566B3E6}"/>
                </a:ext>
              </a:extLst>
            </p:cNvPr>
            <p:cNvSpPr txBox="1"/>
            <p:nvPr/>
          </p:nvSpPr>
          <p:spPr>
            <a:xfrm>
              <a:off x="8193024" y="4565904"/>
              <a:ext cx="14462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rPr>
                <a:t>Incompatible 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A89F3CC-4AE6-4F13-8444-B6494E16FB93}"/>
                </a:ext>
              </a:extLst>
            </p:cNvPr>
            <p:cNvSpPr txBox="1"/>
            <p:nvPr/>
          </p:nvSpPr>
          <p:spPr>
            <a:xfrm>
              <a:off x="7772400" y="3352800"/>
              <a:ext cx="32159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rPr>
                <a:t>Existing Land Use Compatibility </a:t>
              </a: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3B049870-D871-4FFE-8C47-4BF95F652104}"/>
              </a:ext>
            </a:extLst>
          </p:cNvPr>
          <p:cNvSpPr txBox="1"/>
          <p:nvPr/>
        </p:nvSpPr>
        <p:spPr>
          <a:xfrm>
            <a:off x="9220200" y="5638800"/>
            <a:ext cx="2671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Barry M. Goldwater Range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16031AE-6336-4B71-A731-21F0E81C9746}"/>
              </a:ext>
            </a:extLst>
          </p:cNvPr>
          <p:cNvSpPr txBox="1"/>
          <p:nvPr/>
        </p:nvSpPr>
        <p:spPr>
          <a:xfrm>
            <a:off x="6553200" y="3886200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MCAS Yuma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F6F1BDFE-B864-4006-99A7-06A95AC964C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986211"/>
            <a:ext cx="1920240" cy="871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305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AEC478A6-6A09-4CEA-8B67-407B43A9A2B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0D4630EC-735F-43CA-8866-4C5CCE274B3B}"/>
              </a:ext>
            </a:extLst>
          </p:cNvPr>
          <p:cNvSpPr txBox="1"/>
          <p:nvPr/>
        </p:nvSpPr>
        <p:spPr>
          <a:xfrm>
            <a:off x="139536" y="90734"/>
            <a:ext cx="5084218" cy="95410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65+ dB Aviation Noise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Zoning Compatibility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153E574-CAD5-46EF-880D-4600D16C4743}"/>
              </a:ext>
            </a:extLst>
          </p:cNvPr>
          <p:cNvSpPr txBox="1"/>
          <p:nvPr/>
        </p:nvSpPr>
        <p:spPr>
          <a:xfrm rot="18803065">
            <a:off x="7008385" y="4809226"/>
            <a:ext cx="798690" cy="338554"/>
          </a:xfrm>
          <a:prstGeom prst="rect">
            <a:avLst/>
          </a:prstGeom>
          <a:solidFill>
            <a:srgbClr val="FFFFFF">
              <a:alpha val="14118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 w="6350">
                  <a:solidFill>
                    <a:srgbClr val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65 dB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03718CD-2855-4D41-BBCE-A929DD94F5FC}"/>
              </a:ext>
            </a:extLst>
          </p:cNvPr>
          <p:cNvSpPr txBox="1"/>
          <p:nvPr/>
        </p:nvSpPr>
        <p:spPr>
          <a:xfrm rot="18546374">
            <a:off x="7756301" y="3600180"/>
            <a:ext cx="798690" cy="338554"/>
          </a:xfrm>
          <a:prstGeom prst="rect">
            <a:avLst/>
          </a:prstGeom>
          <a:solidFill>
            <a:srgbClr val="FFFFFF">
              <a:alpha val="14118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 w="6350">
                  <a:solidFill>
                    <a:srgbClr val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70 dB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0FB769D-64E8-4099-A9D1-57403B57B271}"/>
              </a:ext>
            </a:extLst>
          </p:cNvPr>
          <p:cNvSpPr txBox="1"/>
          <p:nvPr/>
        </p:nvSpPr>
        <p:spPr>
          <a:xfrm rot="18449479">
            <a:off x="6226425" y="3755810"/>
            <a:ext cx="798690" cy="338554"/>
          </a:xfrm>
          <a:prstGeom prst="rect">
            <a:avLst/>
          </a:prstGeom>
          <a:solidFill>
            <a:srgbClr val="FFFFFF">
              <a:alpha val="14118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 w="6350">
                  <a:solidFill>
                    <a:srgbClr val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75 dB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15E81DD-42CB-474D-9273-723EC8CB8EAD}"/>
              </a:ext>
            </a:extLst>
          </p:cNvPr>
          <p:cNvGrpSpPr/>
          <p:nvPr/>
        </p:nvGrpSpPr>
        <p:grpSpPr>
          <a:xfrm>
            <a:off x="381000" y="2057400"/>
            <a:ext cx="3617976" cy="1685544"/>
            <a:chOff x="7507224" y="3352800"/>
            <a:chExt cx="3617976" cy="1685544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44C4438-6146-4F56-8330-A85EA2A185E2}"/>
                </a:ext>
              </a:extLst>
            </p:cNvPr>
            <p:cNvSpPr/>
            <p:nvPr/>
          </p:nvSpPr>
          <p:spPr>
            <a:xfrm>
              <a:off x="7507224" y="3352800"/>
              <a:ext cx="3617976" cy="168554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0170E83C-8C6E-4EAC-BD47-9D2FC225DB68}"/>
                </a:ext>
              </a:extLst>
            </p:cNvPr>
            <p:cNvSpPr/>
            <p:nvPr/>
          </p:nvSpPr>
          <p:spPr>
            <a:xfrm>
              <a:off x="7594092" y="3803904"/>
              <a:ext cx="585216" cy="265176"/>
            </a:xfrm>
            <a:prstGeom prst="roundRect">
              <a:avLst/>
            </a:prstGeom>
            <a:solidFill>
              <a:srgbClr val="38A7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202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C53962BE-F41D-43E8-8F6D-965F043BFC55}"/>
                </a:ext>
              </a:extLst>
            </p:cNvPr>
            <p:cNvSpPr/>
            <p:nvPr/>
          </p:nvSpPr>
          <p:spPr>
            <a:xfrm>
              <a:off x="7594092" y="4212336"/>
              <a:ext cx="585216" cy="265176"/>
            </a:xfrm>
            <a:prstGeom prst="roundRect">
              <a:avLst/>
            </a:prstGeom>
            <a:solidFill>
              <a:srgbClr val="FFFF0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202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1D6FA036-148B-40BB-9630-B7F872E8B89C}"/>
                </a:ext>
              </a:extLst>
            </p:cNvPr>
            <p:cNvSpPr/>
            <p:nvPr/>
          </p:nvSpPr>
          <p:spPr>
            <a:xfrm>
              <a:off x="7594092" y="4620768"/>
              <a:ext cx="585216" cy="265176"/>
            </a:xfrm>
            <a:prstGeom prst="roundRect">
              <a:avLst/>
            </a:prstGeom>
            <a:solidFill>
              <a:srgbClr val="FE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202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754D669-6A30-4E64-ABEF-09E2BDA5835B}"/>
                </a:ext>
              </a:extLst>
            </p:cNvPr>
            <p:cNvSpPr txBox="1"/>
            <p:nvPr/>
          </p:nvSpPr>
          <p:spPr>
            <a:xfrm>
              <a:off x="8193024" y="3739896"/>
              <a:ext cx="13356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rPr>
                <a:t>Compatible 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7CDD329-9E94-4FFF-8E34-8FAA3F6EFC85}"/>
                </a:ext>
              </a:extLst>
            </p:cNvPr>
            <p:cNvSpPr txBox="1"/>
            <p:nvPr/>
          </p:nvSpPr>
          <p:spPr>
            <a:xfrm>
              <a:off x="8193024" y="4157472"/>
              <a:ext cx="25853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rPr>
                <a:t>Conditionally Conditional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597B81B-BB18-412F-B6CB-AC1C3566B3E6}"/>
                </a:ext>
              </a:extLst>
            </p:cNvPr>
            <p:cNvSpPr txBox="1"/>
            <p:nvPr/>
          </p:nvSpPr>
          <p:spPr>
            <a:xfrm>
              <a:off x="8193024" y="4565904"/>
              <a:ext cx="14462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rPr>
                <a:t>Incompatible 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A89F3CC-4AE6-4F13-8444-B6494E16FB93}"/>
                </a:ext>
              </a:extLst>
            </p:cNvPr>
            <p:cNvSpPr txBox="1"/>
            <p:nvPr/>
          </p:nvSpPr>
          <p:spPr>
            <a:xfrm>
              <a:off x="8317149" y="3352800"/>
              <a:ext cx="22252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rPr>
                <a:t>Zoning Compatibility </a:t>
              </a: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3B049870-D871-4FFE-8C47-4BF95F652104}"/>
              </a:ext>
            </a:extLst>
          </p:cNvPr>
          <p:cNvSpPr txBox="1"/>
          <p:nvPr/>
        </p:nvSpPr>
        <p:spPr>
          <a:xfrm>
            <a:off x="9220200" y="5638800"/>
            <a:ext cx="2671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Barry M. Goldwater Range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16031AE-6336-4B71-A731-21F0E81C9746}"/>
              </a:ext>
            </a:extLst>
          </p:cNvPr>
          <p:cNvSpPr txBox="1"/>
          <p:nvPr/>
        </p:nvSpPr>
        <p:spPr>
          <a:xfrm>
            <a:off x="6553200" y="3886200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MCAS Yuma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F6F1BDFE-B864-4006-99A7-06A95AC964C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986211"/>
            <a:ext cx="1920240" cy="871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247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578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3476DB4-F785-A141-89ED-C173DF97AB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66093" y="541572"/>
            <a:ext cx="9143522" cy="5774856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06FA220-47D1-8B42-AA71-7A57FC5927A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28342" y="5104958"/>
            <a:ext cx="1097280" cy="1097280"/>
          </a:xfrm>
          <a:prstGeom prst="rect">
            <a:avLst/>
          </a:prstGeom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E1E3413-8AA0-D9E5-0749-9FA29B44677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80961" y="5520704"/>
            <a:ext cx="2728192" cy="795723"/>
          </a:xfrm>
          <a:prstGeom prst="rect">
            <a:avLst/>
          </a:prstGeom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7C0E017-44A9-F83D-4345-E72A1EB83845}"/>
              </a:ext>
            </a:extLst>
          </p:cNvPr>
          <p:cNvSpPr/>
          <p:nvPr/>
        </p:nvSpPr>
        <p:spPr>
          <a:xfrm>
            <a:off x="9677400" y="5029200"/>
            <a:ext cx="1432215" cy="117303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4" name="Title 4">
            <a:extLst>
              <a:ext uri="{FF2B5EF4-FFF2-40B4-BE49-F238E27FC236}">
                <a16:creationId xmlns:a16="http://schemas.microsoft.com/office/drawing/2014/main" id="{7977A88E-2794-6939-608D-9D9D1C198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2426439" y="2426438"/>
            <a:ext cx="6858002" cy="2005122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en-US" sz="4200" b="1" dirty="0">
                <a:solidFill>
                  <a:schemeClr val="bg1"/>
                </a:solidFill>
              </a:rPr>
              <a:t>Civilian-side &amp; Military Impacts</a:t>
            </a:r>
          </a:p>
        </p:txBody>
      </p:sp>
    </p:spTree>
    <p:extLst>
      <p:ext uri="{BB962C8B-B14F-4D97-AF65-F5344CB8AC3E}">
        <p14:creationId xmlns:p14="http://schemas.microsoft.com/office/powerpoint/2010/main" val="800929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AEC478A6-6A09-4CEA-8B67-407B43A9A2B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0D4630EC-735F-43CA-8866-4C5CCE274B3B}"/>
              </a:ext>
            </a:extLst>
          </p:cNvPr>
          <p:cNvSpPr txBox="1"/>
          <p:nvPr/>
        </p:nvSpPr>
        <p:spPr>
          <a:xfrm>
            <a:off x="139536" y="90734"/>
            <a:ext cx="5084218" cy="95410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65+ dB Aviation Noise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Future Land Use Compatibility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153E574-CAD5-46EF-880D-4600D16C4743}"/>
              </a:ext>
            </a:extLst>
          </p:cNvPr>
          <p:cNvSpPr txBox="1"/>
          <p:nvPr/>
        </p:nvSpPr>
        <p:spPr>
          <a:xfrm rot="18803065">
            <a:off x="7008385" y="4809226"/>
            <a:ext cx="798690" cy="338554"/>
          </a:xfrm>
          <a:prstGeom prst="rect">
            <a:avLst/>
          </a:prstGeom>
          <a:solidFill>
            <a:srgbClr val="FFFFFF">
              <a:alpha val="14118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 w="6350">
                  <a:solidFill>
                    <a:srgbClr val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65 dB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03718CD-2855-4D41-BBCE-A929DD94F5FC}"/>
              </a:ext>
            </a:extLst>
          </p:cNvPr>
          <p:cNvSpPr txBox="1"/>
          <p:nvPr/>
        </p:nvSpPr>
        <p:spPr>
          <a:xfrm rot="18546374">
            <a:off x="7756301" y="3600180"/>
            <a:ext cx="798690" cy="338554"/>
          </a:xfrm>
          <a:prstGeom prst="rect">
            <a:avLst/>
          </a:prstGeom>
          <a:solidFill>
            <a:srgbClr val="FFFFFF">
              <a:alpha val="14118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 w="6350">
                  <a:solidFill>
                    <a:srgbClr val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70 dB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0FB769D-64E8-4099-A9D1-57403B57B271}"/>
              </a:ext>
            </a:extLst>
          </p:cNvPr>
          <p:cNvSpPr txBox="1"/>
          <p:nvPr/>
        </p:nvSpPr>
        <p:spPr>
          <a:xfrm rot="18449479">
            <a:off x="6226425" y="3755810"/>
            <a:ext cx="798690" cy="338554"/>
          </a:xfrm>
          <a:prstGeom prst="rect">
            <a:avLst/>
          </a:prstGeom>
          <a:solidFill>
            <a:srgbClr val="FFFFFF">
              <a:alpha val="14118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 w="6350">
                  <a:solidFill>
                    <a:srgbClr val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75 dB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15E81DD-42CB-474D-9273-723EC8CB8EAD}"/>
              </a:ext>
            </a:extLst>
          </p:cNvPr>
          <p:cNvGrpSpPr/>
          <p:nvPr/>
        </p:nvGrpSpPr>
        <p:grpSpPr>
          <a:xfrm>
            <a:off x="381000" y="2057400"/>
            <a:ext cx="3617976" cy="1685544"/>
            <a:chOff x="7507224" y="3352800"/>
            <a:chExt cx="3617976" cy="1685544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44C4438-6146-4F56-8330-A85EA2A185E2}"/>
                </a:ext>
              </a:extLst>
            </p:cNvPr>
            <p:cNvSpPr/>
            <p:nvPr/>
          </p:nvSpPr>
          <p:spPr>
            <a:xfrm>
              <a:off x="7507224" y="3352800"/>
              <a:ext cx="3617976" cy="168554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0170E83C-8C6E-4EAC-BD47-9D2FC225DB68}"/>
                </a:ext>
              </a:extLst>
            </p:cNvPr>
            <p:cNvSpPr/>
            <p:nvPr/>
          </p:nvSpPr>
          <p:spPr>
            <a:xfrm>
              <a:off x="7594092" y="3803904"/>
              <a:ext cx="585216" cy="265176"/>
            </a:xfrm>
            <a:prstGeom prst="roundRect">
              <a:avLst/>
            </a:prstGeom>
            <a:solidFill>
              <a:srgbClr val="38A7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202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C53962BE-F41D-43E8-8F6D-965F043BFC55}"/>
                </a:ext>
              </a:extLst>
            </p:cNvPr>
            <p:cNvSpPr/>
            <p:nvPr/>
          </p:nvSpPr>
          <p:spPr>
            <a:xfrm>
              <a:off x="7594092" y="4212336"/>
              <a:ext cx="585216" cy="265176"/>
            </a:xfrm>
            <a:prstGeom prst="roundRect">
              <a:avLst/>
            </a:prstGeom>
            <a:solidFill>
              <a:srgbClr val="FFFF0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202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1D6FA036-148B-40BB-9630-B7F872E8B89C}"/>
                </a:ext>
              </a:extLst>
            </p:cNvPr>
            <p:cNvSpPr/>
            <p:nvPr/>
          </p:nvSpPr>
          <p:spPr>
            <a:xfrm>
              <a:off x="7594092" y="4620768"/>
              <a:ext cx="585216" cy="265176"/>
            </a:xfrm>
            <a:prstGeom prst="roundRect">
              <a:avLst/>
            </a:prstGeom>
            <a:solidFill>
              <a:srgbClr val="FE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202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754D669-6A30-4E64-ABEF-09E2BDA5835B}"/>
                </a:ext>
              </a:extLst>
            </p:cNvPr>
            <p:cNvSpPr txBox="1"/>
            <p:nvPr/>
          </p:nvSpPr>
          <p:spPr>
            <a:xfrm>
              <a:off x="8193024" y="3739896"/>
              <a:ext cx="13356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rPr>
                <a:t>Compatible 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7CDD329-9E94-4FFF-8E34-8FAA3F6EFC85}"/>
                </a:ext>
              </a:extLst>
            </p:cNvPr>
            <p:cNvSpPr txBox="1"/>
            <p:nvPr/>
          </p:nvSpPr>
          <p:spPr>
            <a:xfrm>
              <a:off x="8193024" y="4157472"/>
              <a:ext cx="25853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rPr>
                <a:t>Conditionally Conditional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597B81B-BB18-412F-B6CB-AC1C3566B3E6}"/>
                </a:ext>
              </a:extLst>
            </p:cNvPr>
            <p:cNvSpPr txBox="1"/>
            <p:nvPr/>
          </p:nvSpPr>
          <p:spPr>
            <a:xfrm>
              <a:off x="8193024" y="4565904"/>
              <a:ext cx="14462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rPr>
                <a:t>Incompatible 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A89F3CC-4AE6-4F13-8444-B6494E16FB93}"/>
                </a:ext>
              </a:extLst>
            </p:cNvPr>
            <p:cNvSpPr txBox="1"/>
            <p:nvPr/>
          </p:nvSpPr>
          <p:spPr>
            <a:xfrm>
              <a:off x="7772400" y="3352800"/>
              <a:ext cx="32159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rPr>
                <a:t>Existing Land Use Compatibility </a:t>
              </a: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3B049870-D871-4FFE-8C47-4BF95F652104}"/>
              </a:ext>
            </a:extLst>
          </p:cNvPr>
          <p:cNvSpPr txBox="1"/>
          <p:nvPr/>
        </p:nvSpPr>
        <p:spPr>
          <a:xfrm>
            <a:off x="9220200" y="5638800"/>
            <a:ext cx="2671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Barry M. Goldwater Range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16031AE-6336-4B71-A731-21F0E81C9746}"/>
              </a:ext>
            </a:extLst>
          </p:cNvPr>
          <p:cNvSpPr txBox="1"/>
          <p:nvPr/>
        </p:nvSpPr>
        <p:spPr>
          <a:xfrm>
            <a:off x="6553200" y="3886200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MCAS Yuma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F6F1BDFE-B864-4006-99A7-06A95AC964C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986211"/>
            <a:ext cx="1920240" cy="871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858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144C10F1-9C50-484B-9FF9-282C80CAB3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0507" y="1566153"/>
            <a:ext cx="11851493" cy="3276600"/>
          </a:xfrm>
        </p:spPr>
        <p:txBody>
          <a:bodyPr>
            <a:noAutofit/>
          </a:bodyPr>
          <a:lstStyle/>
          <a:p>
            <a:r>
              <a:rPr lang="en-US" sz="3400" dirty="0">
                <a:solidFill>
                  <a:srgbClr val="FFFFFF"/>
                </a:solidFill>
              </a:rPr>
              <a:t>Recommended land subdivision / residential density within one mile of the BMGR range is 1 dwelling unit / 2 acres. </a:t>
            </a:r>
          </a:p>
          <a:p>
            <a:r>
              <a:rPr lang="en-US" sz="3400" dirty="0">
                <a:solidFill>
                  <a:srgbClr val="FFFFFF"/>
                </a:solidFill>
              </a:rPr>
              <a:t>Portions of the range boundary, including areas along the west side of the range south of 17</a:t>
            </a:r>
            <a:r>
              <a:rPr lang="en-US" sz="3400" baseline="30000" dirty="0">
                <a:solidFill>
                  <a:srgbClr val="FFFFFF"/>
                </a:solidFill>
              </a:rPr>
              <a:t>th</a:t>
            </a:r>
            <a:r>
              <a:rPr lang="en-US" sz="3400" dirty="0">
                <a:solidFill>
                  <a:srgbClr val="FFFFFF"/>
                </a:solidFill>
              </a:rPr>
              <a:t> Street are recommended to have a maximum density of 1 dwelling unit / 5 acres. </a:t>
            </a:r>
          </a:p>
          <a:p>
            <a:r>
              <a:rPr lang="en-US" sz="3200" dirty="0">
                <a:solidFill>
                  <a:srgbClr val="FFFFFF"/>
                </a:solidFill>
              </a:rPr>
              <a:t>Analysis compares existing parcel sizes to recommended residential development density. </a:t>
            </a:r>
            <a:endParaRPr lang="en-US" sz="2800" dirty="0">
              <a:solidFill>
                <a:srgbClr val="FFFFFF"/>
              </a:solidFill>
            </a:endParaRPr>
          </a:p>
          <a:p>
            <a:endParaRPr lang="en-US" sz="3000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US" sz="3400" dirty="0">
              <a:solidFill>
                <a:srgbClr val="FFFFFF"/>
              </a:solidFill>
            </a:endParaRPr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DFF16C70-B4C5-4D85-92B3-636402BBD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23153"/>
            <a:ext cx="12191999" cy="958631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BMGR Range BufFer</a:t>
            </a:r>
          </a:p>
        </p:txBody>
      </p:sp>
    </p:spTree>
    <p:extLst>
      <p:ext uri="{BB962C8B-B14F-4D97-AF65-F5344CB8AC3E}">
        <p14:creationId xmlns:p14="http://schemas.microsoft.com/office/powerpoint/2010/main" val="163610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97289CD-EE87-40D0-9749-FB81EDC83FDC}"/>
              </a:ext>
            </a:extLst>
          </p:cNvPr>
          <p:cNvSpPr txBox="1"/>
          <p:nvPr/>
        </p:nvSpPr>
        <p:spPr>
          <a:xfrm>
            <a:off x="9525000" y="2091447"/>
            <a:ext cx="2511227" cy="224676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BMGR Recommended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Range Compatibility Buffer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C428349-D20B-47ED-9F66-BFB32584F20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154"/>
          <a:stretch/>
        </p:blipFill>
        <p:spPr>
          <a:xfrm>
            <a:off x="0" y="262647"/>
            <a:ext cx="9454895" cy="5904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281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61F966D-3E7B-4AEF-B666-FB7DAF58DD9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9633" cy="686229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826BD79-5DD8-41DB-8B79-45B5B1969A03}"/>
              </a:ext>
            </a:extLst>
          </p:cNvPr>
          <p:cNvSpPr txBox="1"/>
          <p:nvPr/>
        </p:nvSpPr>
        <p:spPr>
          <a:xfrm>
            <a:off x="139536" y="90734"/>
            <a:ext cx="4267872" cy="95410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BMGR One Mile / Half Mile Buffer Parcel Size Alignment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FF593F2-165F-4CC9-A5CC-422A225A85C5}"/>
              </a:ext>
            </a:extLst>
          </p:cNvPr>
          <p:cNvGrpSpPr/>
          <p:nvPr/>
        </p:nvGrpSpPr>
        <p:grpSpPr>
          <a:xfrm>
            <a:off x="5879592" y="1792224"/>
            <a:ext cx="3300984" cy="996696"/>
            <a:chOff x="402336" y="4389120"/>
            <a:chExt cx="3300984" cy="996696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77EEBBA-B834-4C15-A441-CDF7304014E7}"/>
                </a:ext>
              </a:extLst>
            </p:cNvPr>
            <p:cNvSpPr/>
            <p:nvPr/>
          </p:nvSpPr>
          <p:spPr>
            <a:xfrm>
              <a:off x="402336" y="4389120"/>
              <a:ext cx="3300984" cy="99669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A6F8F93C-CF8D-4341-BD68-6EC80636D04E}"/>
                </a:ext>
              </a:extLst>
            </p:cNvPr>
            <p:cNvSpPr/>
            <p:nvPr/>
          </p:nvSpPr>
          <p:spPr>
            <a:xfrm>
              <a:off x="489204" y="4535424"/>
              <a:ext cx="585216" cy="265176"/>
            </a:xfrm>
            <a:prstGeom prst="roundRect">
              <a:avLst/>
            </a:prstGeom>
            <a:solidFill>
              <a:srgbClr val="38A7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202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EC2F6958-ACA8-40DA-B274-03894A8073A1}"/>
                </a:ext>
              </a:extLst>
            </p:cNvPr>
            <p:cNvSpPr/>
            <p:nvPr/>
          </p:nvSpPr>
          <p:spPr>
            <a:xfrm>
              <a:off x="489204" y="4943856"/>
              <a:ext cx="585216" cy="265176"/>
            </a:xfrm>
            <a:prstGeom prst="roundRect">
              <a:avLst/>
            </a:prstGeom>
            <a:solidFill>
              <a:srgbClr val="FE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202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6213E88-5EF5-4E12-8DB1-55F9EAC24DD3}"/>
                </a:ext>
              </a:extLst>
            </p:cNvPr>
            <p:cNvSpPr txBox="1"/>
            <p:nvPr/>
          </p:nvSpPr>
          <p:spPr>
            <a:xfrm>
              <a:off x="1088136" y="4471416"/>
              <a:ext cx="25447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rPr>
                <a:t>Meets Minimum Acreage 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01AFBD6-6B95-4C9A-BB3B-50948A44D418}"/>
                </a:ext>
              </a:extLst>
            </p:cNvPr>
            <p:cNvSpPr txBox="1"/>
            <p:nvPr/>
          </p:nvSpPr>
          <p:spPr>
            <a:xfrm>
              <a:off x="1088136" y="4888992"/>
              <a:ext cx="24976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rPr>
                <a:t>Below Minimum Acreage</a:t>
              </a: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8D321DA4-D849-4396-954F-3EA0CB32B560}"/>
              </a:ext>
            </a:extLst>
          </p:cNvPr>
          <p:cNvSpPr/>
          <p:nvPr/>
        </p:nvSpPr>
        <p:spPr>
          <a:xfrm>
            <a:off x="5087111" y="2185987"/>
            <a:ext cx="218314" cy="4391025"/>
          </a:xfrm>
          <a:custGeom>
            <a:avLst/>
            <a:gdLst>
              <a:gd name="connsiteX0" fmla="*/ 0 w 192024"/>
              <a:gd name="connsiteY0" fmla="*/ 0 h 4498848"/>
              <a:gd name="connsiteX1" fmla="*/ 192024 w 192024"/>
              <a:gd name="connsiteY1" fmla="*/ 0 h 4498848"/>
              <a:gd name="connsiteX2" fmla="*/ 192024 w 192024"/>
              <a:gd name="connsiteY2" fmla="*/ 4498848 h 4498848"/>
              <a:gd name="connsiteX3" fmla="*/ 0 w 192024"/>
              <a:gd name="connsiteY3" fmla="*/ 4498848 h 4498848"/>
              <a:gd name="connsiteX4" fmla="*/ 0 w 192024"/>
              <a:gd name="connsiteY4" fmla="*/ 0 h 4498848"/>
              <a:gd name="connsiteX0" fmla="*/ 0 w 192024"/>
              <a:gd name="connsiteY0" fmla="*/ 0 h 4498848"/>
              <a:gd name="connsiteX1" fmla="*/ 192024 w 192024"/>
              <a:gd name="connsiteY1" fmla="*/ 0 h 4498848"/>
              <a:gd name="connsiteX2" fmla="*/ 192024 w 192024"/>
              <a:gd name="connsiteY2" fmla="*/ 4498848 h 4498848"/>
              <a:gd name="connsiteX3" fmla="*/ 0 w 192024"/>
              <a:gd name="connsiteY3" fmla="*/ 4425696 h 4498848"/>
              <a:gd name="connsiteX4" fmla="*/ 0 w 192024"/>
              <a:gd name="connsiteY4" fmla="*/ 0 h 4498848"/>
              <a:gd name="connsiteX0" fmla="*/ 0 w 192024"/>
              <a:gd name="connsiteY0" fmla="*/ 0 h 4498848"/>
              <a:gd name="connsiteX1" fmla="*/ 192024 w 192024"/>
              <a:gd name="connsiteY1" fmla="*/ 0 h 4498848"/>
              <a:gd name="connsiteX2" fmla="*/ 192024 w 192024"/>
              <a:gd name="connsiteY2" fmla="*/ 4498848 h 4498848"/>
              <a:gd name="connsiteX3" fmla="*/ 0 w 192024"/>
              <a:gd name="connsiteY3" fmla="*/ 4425696 h 4498848"/>
              <a:gd name="connsiteX4" fmla="*/ 0 w 192024"/>
              <a:gd name="connsiteY4" fmla="*/ 0 h 4498848"/>
              <a:gd name="connsiteX0" fmla="*/ 0 w 192024"/>
              <a:gd name="connsiteY0" fmla="*/ 0 h 4498848"/>
              <a:gd name="connsiteX1" fmla="*/ 192024 w 192024"/>
              <a:gd name="connsiteY1" fmla="*/ 0 h 4498848"/>
              <a:gd name="connsiteX2" fmla="*/ 192024 w 192024"/>
              <a:gd name="connsiteY2" fmla="*/ 4498848 h 4498848"/>
              <a:gd name="connsiteX3" fmla="*/ 0 w 192024"/>
              <a:gd name="connsiteY3" fmla="*/ 4425696 h 4498848"/>
              <a:gd name="connsiteX4" fmla="*/ 0 w 192024"/>
              <a:gd name="connsiteY4" fmla="*/ 0 h 4498848"/>
              <a:gd name="connsiteX0" fmla="*/ 0 w 192024"/>
              <a:gd name="connsiteY0" fmla="*/ 0 h 4498848"/>
              <a:gd name="connsiteX1" fmla="*/ 192024 w 192024"/>
              <a:gd name="connsiteY1" fmla="*/ 0 h 4498848"/>
              <a:gd name="connsiteX2" fmla="*/ 150134 w 192024"/>
              <a:gd name="connsiteY2" fmla="*/ 4498848 h 4498848"/>
              <a:gd name="connsiteX3" fmla="*/ 0 w 192024"/>
              <a:gd name="connsiteY3" fmla="*/ 4425696 h 4498848"/>
              <a:gd name="connsiteX4" fmla="*/ 0 w 192024"/>
              <a:gd name="connsiteY4" fmla="*/ 0 h 4498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2024" h="4498848">
                <a:moveTo>
                  <a:pt x="0" y="0"/>
                </a:moveTo>
                <a:lnTo>
                  <a:pt x="192024" y="0"/>
                </a:lnTo>
                <a:lnTo>
                  <a:pt x="150134" y="4498848"/>
                </a:lnTo>
                <a:lnTo>
                  <a:pt x="0" y="4425696"/>
                </a:lnTo>
                <a:lnTo>
                  <a:pt x="0" y="0"/>
                </a:lnTo>
                <a:close/>
              </a:path>
            </a:pathLst>
          </a:cu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26C55503-868C-482B-8F74-13E0A30D08BE}"/>
              </a:ext>
            </a:extLst>
          </p:cNvPr>
          <p:cNvSpPr/>
          <p:nvPr/>
        </p:nvSpPr>
        <p:spPr>
          <a:xfrm rot="10800000">
            <a:off x="5334000" y="3581400"/>
            <a:ext cx="1219200" cy="457200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D4A1B9BA-A0B5-4441-81D1-357785806C96}"/>
              </a:ext>
            </a:extLst>
          </p:cNvPr>
          <p:cNvSpPr/>
          <p:nvPr/>
        </p:nvSpPr>
        <p:spPr>
          <a:xfrm>
            <a:off x="3657600" y="2438400"/>
            <a:ext cx="1219200" cy="457200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AF16A3F-D45E-4832-98E3-A981934238D2}"/>
              </a:ext>
            </a:extLst>
          </p:cNvPr>
          <p:cNvSpPr/>
          <p:nvPr/>
        </p:nvSpPr>
        <p:spPr>
          <a:xfrm>
            <a:off x="990600" y="2438400"/>
            <a:ext cx="2538984" cy="533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Recommended 2 Acre Minimum within 1 Mile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A3DEF6A-5232-4074-976D-B33084C0DEC6}"/>
              </a:ext>
            </a:extLst>
          </p:cNvPr>
          <p:cNvSpPr/>
          <p:nvPr/>
        </p:nvSpPr>
        <p:spPr>
          <a:xfrm>
            <a:off x="6629400" y="3505200"/>
            <a:ext cx="2538984" cy="533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Recommended 5 Acre Minimum within ½ Mile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2812020-84C2-4F2B-9F8D-46CF90BDDB53}"/>
              </a:ext>
            </a:extLst>
          </p:cNvPr>
          <p:cNvSpPr txBox="1"/>
          <p:nvPr/>
        </p:nvSpPr>
        <p:spPr>
          <a:xfrm>
            <a:off x="7318248" y="4852416"/>
            <a:ext cx="2671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Barry M. Goldwater Range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32514EF-B367-434B-92B2-70D905F358F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986211"/>
            <a:ext cx="1920240" cy="871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043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40FD5414-8331-4F78-9716-5A6FACCD3F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530" y="2064641"/>
            <a:ext cx="10858014" cy="2273895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rgbClr val="FFFFFF"/>
                </a:solidFill>
              </a:rPr>
              <a:t>MQ-9A Reaper remotely piloted aircraft will operate between MCAS Yuma and the restricted airspace at BMGR (R-2301W). </a:t>
            </a:r>
          </a:p>
          <a:p>
            <a:endParaRPr lang="en-US" sz="1200" dirty="0">
              <a:solidFill>
                <a:srgbClr val="FFFFFF"/>
              </a:solidFill>
            </a:endParaRPr>
          </a:p>
          <a:p>
            <a:r>
              <a:rPr lang="en-US" sz="2800" dirty="0">
                <a:solidFill>
                  <a:srgbClr val="FFFFFF"/>
                </a:solidFill>
              </a:rPr>
              <a:t>Departure and arrival flight tracks are designed to transit to restricted airspace as quickly as possible. </a:t>
            </a:r>
          </a:p>
          <a:p>
            <a:endParaRPr lang="en-US" sz="1200" dirty="0">
              <a:solidFill>
                <a:srgbClr val="FFFFFF"/>
              </a:solidFill>
            </a:endParaRPr>
          </a:p>
          <a:p>
            <a:r>
              <a:rPr lang="en-US" sz="2800" dirty="0">
                <a:solidFill>
                  <a:srgbClr val="FFFFFF"/>
                </a:solidFill>
              </a:rPr>
              <a:t>Existing land use patterns along the approach and departure routes are generally commercial, industrial, agricultural, and  rural density residential in nature. </a:t>
            </a:r>
          </a:p>
          <a:p>
            <a:pPr marL="0" indent="0">
              <a:buNone/>
            </a:pPr>
            <a:endParaRPr lang="en-US" sz="2400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4" name="Title 4">
            <a:extLst>
              <a:ext uri="{FF2B5EF4-FFF2-40B4-BE49-F238E27FC236}">
                <a16:creationId xmlns:a16="http://schemas.microsoft.com/office/drawing/2014/main" id="{F975B28A-FB25-4EB9-8C28-95B61E756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4787"/>
            <a:ext cx="12191999" cy="958631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Remotely piloted Aircraft (RPA) Operations </a:t>
            </a:r>
          </a:p>
        </p:txBody>
      </p:sp>
    </p:spTree>
    <p:extLst>
      <p:ext uri="{BB962C8B-B14F-4D97-AF65-F5344CB8AC3E}">
        <p14:creationId xmlns:p14="http://schemas.microsoft.com/office/powerpoint/2010/main" val="2566817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61F966D-3E7B-4AEF-B666-FB7DAF58DD9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633" y="0"/>
            <a:ext cx="12199633" cy="686229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826BD79-5DD8-41DB-8B79-45B5B1969A03}"/>
              </a:ext>
            </a:extLst>
          </p:cNvPr>
          <p:cNvSpPr txBox="1"/>
          <p:nvPr/>
        </p:nvSpPr>
        <p:spPr>
          <a:xfrm>
            <a:off x="139536" y="90734"/>
            <a:ext cx="5237136" cy="95410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Remotely Piloted Aircraft (RPA)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Future Departure Flight Tracks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A2F451A-4998-494F-B1BB-AD6AD5B1F87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" y="5986211"/>
            <a:ext cx="1920240" cy="87178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153F11E-2EF7-46FA-A8FF-135E41D6429C}"/>
              </a:ext>
            </a:extLst>
          </p:cNvPr>
          <p:cNvSpPr txBox="1"/>
          <p:nvPr/>
        </p:nvSpPr>
        <p:spPr>
          <a:xfrm>
            <a:off x="9037320" y="5812536"/>
            <a:ext cx="2671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Barry M. Goldwater Range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DBE3AE-25F0-4A24-BF05-3D3DB75FC148}"/>
              </a:ext>
            </a:extLst>
          </p:cNvPr>
          <p:cNvSpPr txBox="1"/>
          <p:nvPr/>
        </p:nvSpPr>
        <p:spPr>
          <a:xfrm>
            <a:off x="6553200" y="3886200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MCAS Yuma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085B655F-224C-45D0-A530-AA9A7D9AD8AE}"/>
              </a:ext>
            </a:extLst>
          </p:cNvPr>
          <p:cNvSpPr/>
          <p:nvPr/>
        </p:nvSpPr>
        <p:spPr>
          <a:xfrm rot="6444424">
            <a:off x="9726229" y="3592475"/>
            <a:ext cx="1295854" cy="498771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D62F38-C361-4CB8-B420-A8ECD69ADB29}"/>
              </a:ext>
            </a:extLst>
          </p:cNvPr>
          <p:cNvSpPr/>
          <p:nvPr/>
        </p:nvSpPr>
        <p:spPr>
          <a:xfrm>
            <a:off x="9208008" y="2554224"/>
            <a:ext cx="2538984" cy="533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Transit to Restricted Airspace above BMGR</a:t>
            </a:r>
          </a:p>
        </p:txBody>
      </p:sp>
    </p:spTree>
    <p:extLst>
      <p:ext uri="{BB962C8B-B14F-4D97-AF65-F5344CB8AC3E}">
        <p14:creationId xmlns:p14="http://schemas.microsoft.com/office/powerpoint/2010/main" val="1922123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61F966D-3E7B-4AEF-B666-FB7DAF58DD9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632" y="1"/>
            <a:ext cx="12199632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C4A4907-55D5-4250-BD65-1B2F37317D98}"/>
              </a:ext>
            </a:extLst>
          </p:cNvPr>
          <p:cNvSpPr/>
          <p:nvPr/>
        </p:nvSpPr>
        <p:spPr>
          <a:xfrm>
            <a:off x="438912" y="2103120"/>
            <a:ext cx="2112264" cy="30083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5B3CBCD-4195-4D5D-9440-BA4A4C7692EE}"/>
              </a:ext>
            </a:extLst>
          </p:cNvPr>
          <p:cNvSpPr/>
          <p:nvPr/>
        </p:nvSpPr>
        <p:spPr>
          <a:xfrm>
            <a:off x="525780" y="3877056"/>
            <a:ext cx="585216" cy="265176"/>
          </a:xfrm>
          <a:prstGeom prst="roundRect">
            <a:avLst/>
          </a:prstGeom>
          <a:solidFill>
            <a:srgbClr val="FE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202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EEC44DE-6D61-47E7-A0B8-A1463C198937}"/>
              </a:ext>
            </a:extLst>
          </p:cNvPr>
          <p:cNvSpPr/>
          <p:nvPr/>
        </p:nvSpPr>
        <p:spPr>
          <a:xfrm>
            <a:off x="525780" y="4285488"/>
            <a:ext cx="585216" cy="265176"/>
          </a:xfrm>
          <a:prstGeom prst="roundRect">
            <a:avLst/>
          </a:prstGeom>
          <a:solidFill>
            <a:srgbClr val="8401A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0202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31E95E3-DD82-4C6D-9A17-2E9365DC5F48}"/>
              </a:ext>
            </a:extLst>
          </p:cNvPr>
          <p:cNvSpPr/>
          <p:nvPr/>
        </p:nvSpPr>
        <p:spPr>
          <a:xfrm>
            <a:off x="525780" y="4693920"/>
            <a:ext cx="585216" cy="265176"/>
          </a:xfrm>
          <a:prstGeom prst="roundRect">
            <a:avLst/>
          </a:prstGeom>
          <a:solidFill>
            <a:srgbClr val="D7B19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0202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D6B0B10-02C3-43BD-AEB4-9AA932A7D455}"/>
              </a:ext>
            </a:extLst>
          </p:cNvPr>
          <p:cNvSpPr txBox="1"/>
          <p:nvPr/>
        </p:nvSpPr>
        <p:spPr>
          <a:xfrm>
            <a:off x="1124712" y="3813048"/>
            <a:ext cx="1392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Commercial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7F298F8-0081-47D9-BDD7-184BA6C2AA06}"/>
              </a:ext>
            </a:extLst>
          </p:cNvPr>
          <p:cNvSpPr txBox="1"/>
          <p:nvPr/>
        </p:nvSpPr>
        <p:spPr>
          <a:xfrm>
            <a:off x="1124712" y="4230624"/>
            <a:ext cx="1047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Industrial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84B4ADB-7055-4412-B92D-134D7915F718}"/>
              </a:ext>
            </a:extLst>
          </p:cNvPr>
          <p:cNvSpPr txBox="1"/>
          <p:nvPr/>
        </p:nvSpPr>
        <p:spPr>
          <a:xfrm>
            <a:off x="1124712" y="4639056"/>
            <a:ext cx="1479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Undeveloped 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942FBD72-1000-4A0D-8CAC-62E4C3330F98}"/>
              </a:ext>
            </a:extLst>
          </p:cNvPr>
          <p:cNvSpPr/>
          <p:nvPr/>
        </p:nvSpPr>
        <p:spPr>
          <a:xfrm>
            <a:off x="532265" y="2618946"/>
            <a:ext cx="585216" cy="265176"/>
          </a:xfrm>
          <a:prstGeom prst="roundRect">
            <a:avLst/>
          </a:prstGeom>
          <a:solidFill>
            <a:srgbClr val="89CD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202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70767E41-4E23-481E-83BD-DA5693E6A86E}"/>
              </a:ext>
            </a:extLst>
          </p:cNvPr>
          <p:cNvSpPr/>
          <p:nvPr/>
        </p:nvSpPr>
        <p:spPr>
          <a:xfrm>
            <a:off x="532265" y="3027378"/>
            <a:ext cx="585216" cy="265176"/>
          </a:xfrm>
          <a:prstGeom prst="roundRect">
            <a:avLst/>
          </a:prstGeom>
          <a:solidFill>
            <a:srgbClr val="FFFF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0202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C4C7D4E1-0CC5-4803-A1A1-4C30A87F5368}"/>
              </a:ext>
            </a:extLst>
          </p:cNvPr>
          <p:cNvSpPr/>
          <p:nvPr/>
        </p:nvSpPr>
        <p:spPr>
          <a:xfrm>
            <a:off x="532265" y="3435810"/>
            <a:ext cx="585216" cy="265176"/>
          </a:xfrm>
          <a:prstGeom prst="roundRect">
            <a:avLst/>
          </a:prstGeom>
          <a:solidFill>
            <a:srgbClr val="72DF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0202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FDEBE9E-D428-4587-B576-BB4F0A4108AE}"/>
              </a:ext>
            </a:extLst>
          </p:cNvPr>
          <p:cNvSpPr txBox="1"/>
          <p:nvPr/>
        </p:nvSpPr>
        <p:spPr>
          <a:xfrm>
            <a:off x="1131197" y="2554938"/>
            <a:ext cx="1300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Agriculture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3E010FE-5E6A-460E-9560-CD8B27C3CDDE}"/>
              </a:ext>
            </a:extLst>
          </p:cNvPr>
          <p:cNvSpPr txBox="1"/>
          <p:nvPr/>
        </p:nvSpPr>
        <p:spPr>
          <a:xfrm>
            <a:off x="1131197" y="2972514"/>
            <a:ext cx="1194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Residential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FA9B71C-3B73-4B47-8676-1A22F8A07E7D}"/>
              </a:ext>
            </a:extLst>
          </p:cNvPr>
          <p:cNvSpPr txBox="1"/>
          <p:nvPr/>
        </p:nvSpPr>
        <p:spPr>
          <a:xfrm>
            <a:off x="1131197" y="3380946"/>
            <a:ext cx="1350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Institutional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5E5B10F-A36A-4A8B-BB5F-783A24293D81}"/>
              </a:ext>
            </a:extLst>
          </p:cNvPr>
          <p:cNvSpPr txBox="1"/>
          <p:nvPr/>
        </p:nvSpPr>
        <p:spPr>
          <a:xfrm>
            <a:off x="139536" y="90734"/>
            <a:ext cx="7916328" cy="95410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Remotely Piloted Aircraft (RPA)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Future Departure Flight Tracks – Current Land Use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5D5E729-F740-4A80-BF99-DB0D72AD91AD}"/>
              </a:ext>
            </a:extLst>
          </p:cNvPr>
          <p:cNvSpPr txBox="1"/>
          <p:nvPr/>
        </p:nvSpPr>
        <p:spPr>
          <a:xfrm>
            <a:off x="524645" y="2131266"/>
            <a:ext cx="19411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Current Land Use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5D17FDC-17C2-4B44-B8F0-ACB143C5380C}"/>
              </a:ext>
            </a:extLst>
          </p:cNvPr>
          <p:cNvSpPr txBox="1"/>
          <p:nvPr/>
        </p:nvSpPr>
        <p:spPr>
          <a:xfrm>
            <a:off x="9037320" y="5812536"/>
            <a:ext cx="2671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Barry M. Goldwater Range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27A5E86-FF74-48F3-91D0-4708A7CAA4D1}"/>
              </a:ext>
            </a:extLst>
          </p:cNvPr>
          <p:cNvSpPr txBox="1"/>
          <p:nvPr/>
        </p:nvSpPr>
        <p:spPr>
          <a:xfrm>
            <a:off x="6553200" y="3886200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MCAS Yuma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0AEFAD9A-56EB-4E8C-AF4F-43BBB708F4D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" y="5986211"/>
            <a:ext cx="1920240" cy="871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324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40FD5414-8331-4F78-9716-5A6FACCD3F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606" y="1412886"/>
            <a:ext cx="10858014" cy="2273895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rgbClr val="FFFFFF"/>
                </a:solidFill>
              </a:rPr>
              <a:t>Military airfield imaginary surfaces are applied to all runways at MCAS Yuma under federal regulations (14 CFR Part 77).</a:t>
            </a:r>
          </a:p>
          <a:p>
            <a:pPr marL="0" indent="0">
              <a:buNone/>
            </a:pPr>
            <a:endParaRPr lang="en-US" sz="1200" dirty="0">
              <a:solidFill>
                <a:srgbClr val="FFFFFF"/>
              </a:solidFill>
            </a:endParaRPr>
          </a:p>
          <a:p>
            <a:r>
              <a:rPr lang="en-US" sz="3200" dirty="0">
                <a:solidFill>
                  <a:srgbClr val="FFFFFF"/>
                </a:solidFill>
              </a:rPr>
              <a:t>The elevations of the various surfaces are used to determine if a structure, such as a wireless tower, is too tall and could be a hazard to aviation. </a:t>
            </a:r>
          </a:p>
          <a:p>
            <a:endParaRPr lang="en-US" sz="1200" dirty="0">
              <a:solidFill>
                <a:srgbClr val="FFFFFF"/>
              </a:solidFill>
            </a:endParaRPr>
          </a:p>
          <a:p>
            <a:r>
              <a:rPr lang="en-US" sz="3200" dirty="0">
                <a:solidFill>
                  <a:srgbClr val="FFFFFF"/>
                </a:solidFill>
              </a:rPr>
              <a:t>Tall structures within these areas are evaluated by the FAA, which issues a hazard determination in consultation with the covered airport</a:t>
            </a:r>
            <a:r>
              <a:rPr lang="en-US" sz="2800" dirty="0">
                <a:solidFill>
                  <a:srgbClr val="FFFFFF"/>
                </a:solidFill>
              </a:rPr>
              <a:t>. </a:t>
            </a:r>
          </a:p>
          <a:p>
            <a:pPr marL="0" indent="0">
              <a:buNone/>
            </a:pPr>
            <a:endParaRPr lang="en-US" sz="2400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4" name="Title 4">
            <a:extLst>
              <a:ext uri="{FF2B5EF4-FFF2-40B4-BE49-F238E27FC236}">
                <a16:creationId xmlns:a16="http://schemas.microsoft.com/office/drawing/2014/main" id="{F975B28A-FB25-4EB9-8C28-95B61E756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16148"/>
            <a:ext cx="12191999" cy="958631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Airfield imaginary surfaces</a:t>
            </a:r>
          </a:p>
        </p:txBody>
      </p:sp>
    </p:spTree>
    <p:extLst>
      <p:ext uri="{BB962C8B-B14F-4D97-AF65-F5344CB8AC3E}">
        <p14:creationId xmlns:p14="http://schemas.microsoft.com/office/powerpoint/2010/main" val="769259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AEC478A6-6A09-4CEA-8B67-407B43A9A2B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0D4630EC-735F-43CA-8866-4C5CCE274B3B}"/>
              </a:ext>
            </a:extLst>
          </p:cNvPr>
          <p:cNvSpPr txBox="1"/>
          <p:nvPr/>
        </p:nvSpPr>
        <p:spPr>
          <a:xfrm>
            <a:off x="139536" y="90734"/>
            <a:ext cx="5084218" cy="52322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MCAS Yuma Imaginary Surfaces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B049870-D871-4FFE-8C47-4BF95F652104}"/>
              </a:ext>
            </a:extLst>
          </p:cNvPr>
          <p:cNvSpPr txBox="1"/>
          <p:nvPr/>
        </p:nvSpPr>
        <p:spPr>
          <a:xfrm>
            <a:off x="7921752" y="5437632"/>
            <a:ext cx="2671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Barry M. Goldwater Range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F6F1BDFE-B864-4006-99A7-06A95AC964C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" y="5986211"/>
            <a:ext cx="1920240" cy="871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755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A960CD5-3825-4E48-96E5-CD1772D4F52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" y="3"/>
            <a:ext cx="12191996" cy="6857997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0D4630EC-735F-43CA-8866-4C5CCE274B3B}"/>
              </a:ext>
            </a:extLst>
          </p:cNvPr>
          <p:cNvSpPr txBox="1"/>
          <p:nvPr/>
        </p:nvSpPr>
        <p:spPr>
          <a:xfrm>
            <a:off x="139536" y="90734"/>
            <a:ext cx="5776632" cy="52322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Flat Tail Horned Lizard Priority Habitat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8C32196-53CF-43C2-8605-CBD924AF4680}"/>
              </a:ext>
            </a:extLst>
          </p:cNvPr>
          <p:cNvSpPr txBox="1"/>
          <p:nvPr/>
        </p:nvSpPr>
        <p:spPr>
          <a:xfrm>
            <a:off x="5458296" y="2273102"/>
            <a:ext cx="197577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Priority Habitat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A30D073D-E9A1-4E6C-B254-A11862840ED7}"/>
              </a:ext>
            </a:extLst>
          </p:cNvPr>
          <p:cNvSpPr/>
          <p:nvPr/>
        </p:nvSpPr>
        <p:spPr>
          <a:xfrm rot="16200000">
            <a:off x="6016752" y="1709928"/>
            <a:ext cx="722376" cy="356616"/>
          </a:xfrm>
          <a:prstGeom prst="rightArrow">
            <a:avLst/>
          </a:prstGeom>
          <a:solidFill>
            <a:srgbClr val="FFAA0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9EFF9AA-3567-46F9-91BE-B5A8E7825C1B}"/>
              </a:ext>
            </a:extLst>
          </p:cNvPr>
          <p:cNvSpPr txBox="1"/>
          <p:nvPr/>
        </p:nvSpPr>
        <p:spPr>
          <a:xfrm>
            <a:off x="1441032" y="1858574"/>
            <a:ext cx="197577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1 Mile Buffer</a:t>
            </a:r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C04B8629-BDAB-4BC8-A477-8A5B06E536D0}"/>
              </a:ext>
            </a:extLst>
          </p:cNvPr>
          <p:cNvSpPr/>
          <p:nvPr/>
        </p:nvSpPr>
        <p:spPr>
          <a:xfrm>
            <a:off x="3453384" y="1844040"/>
            <a:ext cx="722376" cy="356616"/>
          </a:xfrm>
          <a:prstGeom prst="rightArrow">
            <a:avLst/>
          </a:prstGeom>
          <a:solidFill>
            <a:srgbClr val="4986D8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7A34BF2-D2CD-477A-B9A2-B66DBD9EB91C}"/>
              </a:ext>
            </a:extLst>
          </p:cNvPr>
          <p:cNvSpPr txBox="1"/>
          <p:nvPr/>
        </p:nvSpPr>
        <p:spPr>
          <a:xfrm>
            <a:off x="1419696" y="2815646"/>
            <a:ext cx="197577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½ Mile Buffer</a:t>
            </a:r>
          </a:p>
        </p:txBody>
      </p:sp>
      <p:sp>
        <p:nvSpPr>
          <p:cNvPr id="28" name="Arrow: Right 27">
            <a:extLst>
              <a:ext uri="{FF2B5EF4-FFF2-40B4-BE49-F238E27FC236}">
                <a16:creationId xmlns:a16="http://schemas.microsoft.com/office/drawing/2014/main" id="{A19D9B91-2B97-4C37-A1F6-B6AFCC1391BE}"/>
              </a:ext>
            </a:extLst>
          </p:cNvPr>
          <p:cNvSpPr/>
          <p:nvPr/>
        </p:nvSpPr>
        <p:spPr>
          <a:xfrm>
            <a:off x="3432048" y="2801112"/>
            <a:ext cx="722376" cy="356616"/>
          </a:xfrm>
          <a:prstGeom prst="rightArrow">
            <a:avLst/>
          </a:prstGeom>
          <a:solidFill>
            <a:srgbClr val="F893E2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AD4C01F-1F9F-4E3E-8BE5-EC1DEA644258}"/>
              </a:ext>
            </a:extLst>
          </p:cNvPr>
          <p:cNvSpPr txBox="1"/>
          <p:nvPr/>
        </p:nvSpPr>
        <p:spPr>
          <a:xfrm>
            <a:off x="9018360" y="1124006"/>
            <a:ext cx="197577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Study Area</a:t>
            </a:r>
          </a:p>
        </p:txBody>
      </p:sp>
      <p:sp>
        <p:nvSpPr>
          <p:cNvPr id="30" name="Arrow: Right 29">
            <a:extLst>
              <a:ext uri="{FF2B5EF4-FFF2-40B4-BE49-F238E27FC236}">
                <a16:creationId xmlns:a16="http://schemas.microsoft.com/office/drawing/2014/main" id="{42A0B1EC-23E3-47D0-865F-6BBAB9F371C4}"/>
              </a:ext>
            </a:extLst>
          </p:cNvPr>
          <p:cNvSpPr/>
          <p:nvPr/>
        </p:nvSpPr>
        <p:spPr>
          <a:xfrm rot="10800000">
            <a:off x="8250936" y="1146048"/>
            <a:ext cx="722376" cy="356616"/>
          </a:xfrm>
          <a:prstGeom prst="rightArrow">
            <a:avLst/>
          </a:prstGeom>
          <a:solidFill>
            <a:schemeClr val="tx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01C69D3-9FE7-4FCA-AD15-73CD6BDDD998}"/>
              </a:ext>
            </a:extLst>
          </p:cNvPr>
          <p:cNvSpPr txBox="1"/>
          <p:nvPr/>
        </p:nvSpPr>
        <p:spPr>
          <a:xfrm>
            <a:off x="7620000" y="3243072"/>
            <a:ext cx="2671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Barry M. Goldwater Range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00941D0-40CA-40E1-8F0D-56D6C2DAC6F2}"/>
              </a:ext>
            </a:extLst>
          </p:cNvPr>
          <p:cNvSpPr txBox="1"/>
          <p:nvPr/>
        </p:nvSpPr>
        <p:spPr>
          <a:xfrm>
            <a:off x="3288792" y="1024128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MCAS Yuma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21BAED2-16AD-49B6-A504-35A681A1C5B3}"/>
              </a:ext>
            </a:extLst>
          </p:cNvPr>
          <p:cNvSpPr txBox="1"/>
          <p:nvPr/>
        </p:nvSpPr>
        <p:spPr>
          <a:xfrm>
            <a:off x="2837016" y="813110"/>
            <a:ext cx="197577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Additional Habitat</a:t>
            </a: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1A44F65E-1771-418A-B953-6EC9C4E24BF2}"/>
              </a:ext>
            </a:extLst>
          </p:cNvPr>
          <p:cNvSpPr/>
          <p:nvPr/>
        </p:nvSpPr>
        <p:spPr>
          <a:xfrm>
            <a:off x="4849368" y="798576"/>
            <a:ext cx="722376" cy="356616"/>
          </a:xfrm>
          <a:prstGeom prst="rightArrow">
            <a:avLst/>
          </a:prstGeom>
          <a:solidFill>
            <a:srgbClr val="FFFF0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0FBBF1B-4381-4767-ADF9-B48C75A5D096}"/>
              </a:ext>
            </a:extLst>
          </p:cNvPr>
          <p:cNvSpPr txBox="1"/>
          <p:nvPr/>
        </p:nvSpPr>
        <p:spPr>
          <a:xfrm>
            <a:off x="1953096" y="5461310"/>
            <a:ext cx="1975776" cy="64633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City of Yuma Habitat Property</a:t>
            </a:r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82AF3A10-DBC8-46DF-B981-780C891C124E}"/>
              </a:ext>
            </a:extLst>
          </p:cNvPr>
          <p:cNvSpPr/>
          <p:nvPr/>
        </p:nvSpPr>
        <p:spPr>
          <a:xfrm rot="16200000">
            <a:off x="2511552" y="4898136"/>
            <a:ext cx="722376" cy="356616"/>
          </a:xfrm>
          <a:prstGeom prst="rightArrow">
            <a:avLst/>
          </a:prstGeom>
          <a:solidFill>
            <a:srgbClr val="8401A9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42C0B83-C8DC-4B96-B67B-523E6F07772A}"/>
              </a:ext>
            </a:extLst>
          </p:cNvPr>
          <p:cNvSpPr txBox="1"/>
          <p:nvPr/>
        </p:nvSpPr>
        <p:spPr>
          <a:xfrm>
            <a:off x="8411808" y="4568246"/>
            <a:ext cx="250612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FTHL Management Area</a:t>
            </a:r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FD285D42-58CC-4879-8C9B-13B88416AAE7}"/>
              </a:ext>
            </a:extLst>
          </p:cNvPr>
          <p:cNvSpPr/>
          <p:nvPr/>
        </p:nvSpPr>
        <p:spPr>
          <a:xfrm rot="10800000">
            <a:off x="7644384" y="4590288"/>
            <a:ext cx="722376" cy="356616"/>
          </a:xfrm>
          <a:prstGeom prst="rightArrow">
            <a:avLst/>
          </a:prstGeom>
          <a:solidFill>
            <a:srgbClr val="74B273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579C7801-3C63-4A85-9A85-B17494C01AC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" y="5986211"/>
            <a:ext cx="1920240" cy="871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34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FC509E-5373-CE4D-88C1-B60377CC98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196" y="1088914"/>
            <a:ext cx="11723769" cy="5311885"/>
          </a:xfrm>
        </p:spPr>
        <p:txBody>
          <a:bodyPr>
            <a:noAutofit/>
          </a:bodyPr>
          <a:lstStyle/>
          <a:p>
            <a:pPr marL="0" indent="0">
              <a:buNone/>
              <a:tabLst>
                <a:tab pos="1192213" algn="l"/>
              </a:tabLst>
            </a:pPr>
            <a:r>
              <a:rPr lang="en-US" sz="2800" b="1" dirty="0">
                <a:solidFill>
                  <a:srgbClr val="FFFFFF"/>
                </a:solidFill>
              </a:rPr>
              <a:t>1990	State Statutes </a:t>
            </a:r>
            <a:r>
              <a:rPr lang="en-US" sz="2800" dirty="0">
                <a:solidFill>
                  <a:srgbClr val="FFFFFF"/>
                </a:solidFill>
              </a:rPr>
              <a:t>requiring local compatibility planning</a:t>
            </a:r>
          </a:p>
          <a:p>
            <a:pPr marL="0" indent="0">
              <a:buNone/>
              <a:tabLst>
                <a:tab pos="1192213" algn="l"/>
              </a:tabLst>
            </a:pPr>
            <a:r>
              <a:rPr lang="en-US" sz="2800" b="1" dirty="0">
                <a:solidFill>
                  <a:srgbClr val="FFFFFF"/>
                </a:solidFill>
              </a:rPr>
              <a:t>1996	</a:t>
            </a:r>
            <a:r>
              <a:rPr lang="en-US" sz="2800" dirty="0">
                <a:solidFill>
                  <a:srgbClr val="FFFFFF"/>
                </a:solidFill>
              </a:rPr>
              <a:t>City of </a:t>
            </a:r>
            <a:r>
              <a:rPr lang="en-US" sz="2800" b="1" dirty="0">
                <a:solidFill>
                  <a:srgbClr val="FFFFFF"/>
                </a:solidFill>
              </a:rPr>
              <a:t>Yuma Joint Land Use Plan</a:t>
            </a:r>
            <a:endParaRPr lang="en-US" sz="2800" dirty="0">
              <a:solidFill>
                <a:srgbClr val="FFFFFF"/>
              </a:solidFill>
            </a:endParaRPr>
          </a:p>
          <a:p>
            <a:pPr marL="1203325" indent="-1203325">
              <a:buNone/>
              <a:tabLst>
                <a:tab pos="1192213" algn="l"/>
              </a:tabLst>
            </a:pPr>
            <a:r>
              <a:rPr lang="en-US" sz="2800" b="1" dirty="0">
                <a:solidFill>
                  <a:srgbClr val="FFFFFF"/>
                </a:solidFill>
              </a:rPr>
              <a:t>2004	</a:t>
            </a:r>
            <a:r>
              <a:rPr lang="en-US" sz="2800" dirty="0">
                <a:solidFill>
                  <a:srgbClr val="FFFFFF"/>
                </a:solidFill>
              </a:rPr>
              <a:t>City adopts </a:t>
            </a:r>
            <a:r>
              <a:rPr lang="en-US" sz="2800" b="1" dirty="0">
                <a:solidFill>
                  <a:srgbClr val="FFFFFF"/>
                </a:solidFill>
              </a:rPr>
              <a:t>Rural Density land use designation </a:t>
            </a:r>
            <a:r>
              <a:rPr lang="en-US" sz="2800" dirty="0">
                <a:solidFill>
                  <a:srgbClr val="FFFFFF"/>
                </a:solidFill>
              </a:rPr>
              <a:t>around BMGR</a:t>
            </a:r>
          </a:p>
          <a:p>
            <a:pPr marL="0" indent="0">
              <a:buNone/>
              <a:tabLst>
                <a:tab pos="1192213" algn="l"/>
              </a:tabLst>
            </a:pPr>
            <a:r>
              <a:rPr lang="en-US" sz="2800" b="1" dirty="0">
                <a:solidFill>
                  <a:srgbClr val="FFFFFF"/>
                </a:solidFill>
              </a:rPr>
              <a:t>2005</a:t>
            </a:r>
            <a:r>
              <a:rPr lang="en-US" sz="2800" dirty="0">
                <a:solidFill>
                  <a:srgbClr val="FFFFFF"/>
                </a:solidFill>
              </a:rPr>
              <a:t>	City of Yuma &amp; Yuma County </a:t>
            </a:r>
          </a:p>
          <a:p>
            <a:pPr marL="750888" indent="-750888">
              <a:spcBef>
                <a:spcPts val="0"/>
              </a:spcBef>
              <a:buNone/>
            </a:pPr>
            <a:r>
              <a:rPr lang="en-US" sz="2800" i="1" dirty="0">
                <a:solidFill>
                  <a:srgbClr val="FFFFFF"/>
                </a:solidFill>
              </a:rPr>
              <a:t>		-  JLUP </a:t>
            </a:r>
            <a:r>
              <a:rPr lang="en-US" sz="2800" dirty="0">
                <a:solidFill>
                  <a:srgbClr val="FFFFFF"/>
                </a:solidFill>
              </a:rPr>
              <a:t>Strategies Review </a:t>
            </a:r>
          </a:p>
          <a:p>
            <a:pPr marL="750888" indent="-750888">
              <a:spcBef>
                <a:spcPts val="0"/>
              </a:spcBef>
              <a:buNone/>
            </a:pPr>
            <a:r>
              <a:rPr lang="en-US" sz="2800" dirty="0">
                <a:solidFill>
                  <a:srgbClr val="FFFFFF"/>
                </a:solidFill>
              </a:rPr>
              <a:t>		-  </a:t>
            </a:r>
            <a:r>
              <a:rPr lang="en-US" sz="2800" i="1" dirty="0">
                <a:solidFill>
                  <a:srgbClr val="FFFFFF"/>
                </a:solidFill>
              </a:rPr>
              <a:t>Joint Land Use Study </a:t>
            </a:r>
            <a:r>
              <a:rPr lang="en-US" sz="2800" dirty="0">
                <a:solidFill>
                  <a:srgbClr val="FFFFFF"/>
                </a:solidFill>
              </a:rPr>
              <a:t>(Gila Bend AF Aux Field, BMGR)</a:t>
            </a:r>
          </a:p>
          <a:p>
            <a:pPr marL="0" indent="0">
              <a:buNone/>
              <a:tabLst>
                <a:tab pos="1192213" algn="l"/>
              </a:tabLst>
            </a:pPr>
            <a:r>
              <a:rPr lang="en-US" sz="2800" b="1" dirty="0">
                <a:solidFill>
                  <a:srgbClr val="FFFFFF"/>
                </a:solidFill>
              </a:rPr>
              <a:t>2019</a:t>
            </a:r>
            <a:r>
              <a:rPr lang="en-US" sz="2800" dirty="0">
                <a:solidFill>
                  <a:srgbClr val="FFFFFF"/>
                </a:solidFill>
              </a:rPr>
              <a:t>	</a:t>
            </a:r>
            <a:r>
              <a:rPr lang="en-US" sz="2800" i="1" dirty="0">
                <a:solidFill>
                  <a:srgbClr val="FFFFFF"/>
                </a:solidFill>
              </a:rPr>
              <a:t>Air Installations Compatible Use Zones </a:t>
            </a:r>
            <a:r>
              <a:rPr lang="en-US" sz="2800" dirty="0">
                <a:solidFill>
                  <a:srgbClr val="FFFFFF"/>
                </a:solidFill>
              </a:rPr>
              <a:t>Report released</a:t>
            </a:r>
          </a:p>
          <a:p>
            <a:pPr marL="0" indent="0">
              <a:buNone/>
              <a:tabLst>
                <a:tab pos="1192213" algn="l"/>
              </a:tabLst>
            </a:pPr>
            <a:r>
              <a:rPr lang="en-US" sz="2800" b="1" dirty="0">
                <a:solidFill>
                  <a:srgbClr val="FFFFFF"/>
                </a:solidFill>
              </a:rPr>
              <a:t>2024</a:t>
            </a:r>
            <a:r>
              <a:rPr lang="en-US" sz="2800" dirty="0">
                <a:solidFill>
                  <a:srgbClr val="FFFFFF"/>
                </a:solidFill>
              </a:rPr>
              <a:t>	</a:t>
            </a:r>
            <a:r>
              <a:rPr lang="en-US" sz="2800" b="1" dirty="0">
                <a:solidFill>
                  <a:srgbClr val="FFFFFF"/>
                </a:solidFill>
              </a:rPr>
              <a:t>Joint Land Use Plan 2025 </a:t>
            </a:r>
            <a:r>
              <a:rPr lang="en-US" sz="2800" dirty="0">
                <a:solidFill>
                  <a:srgbClr val="FFFFFF"/>
                </a:solidFill>
              </a:rPr>
              <a:t>Update Begins</a:t>
            </a:r>
          </a:p>
        </p:txBody>
      </p:sp>
      <p:sp>
        <p:nvSpPr>
          <p:cNvPr id="6" name="Title 4">
            <a:extLst>
              <a:ext uri="{FF2B5EF4-FFF2-40B4-BE49-F238E27FC236}">
                <a16:creationId xmlns:a16="http://schemas.microsoft.com/office/drawing/2014/main" id="{2540B2C0-4276-CFB4-E817-A9F85F721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035" y="228600"/>
            <a:ext cx="11963400" cy="958631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Prior State &amp; Local efforts</a:t>
            </a:r>
          </a:p>
        </p:txBody>
      </p:sp>
      <p:pic>
        <p:nvPicPr>
          <p:cNvPr id="2" name="Content Placeholder 4">
            <a:extLst>
              <a:ext uri="{FF2B5EF4-FFF2-40B4-BE49-F238E27FC236}">
                <a16:creationId xmlns:a16="http://schemas.microsoft.com/office/drawing/2014/main" id="{34DACC8A-A986-0213-5BCA-CFBC6626A2B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72600" y="3531917"/>
            <a:ext cx="2362200" cy="3097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716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A960CD5-3825-4E48-96E5-CD1772D4F52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" y="0"/>
            <a:ext cx="12191996" cy="6857997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0D4630EC-735F-43CA-8866-4C5CCE274B3B}"/>
              </a:ext>
            </a:extLst>
          </p:cNvPr>
          <p:cNvSpPr txBox="1"/>
          <p:nvPr/>
        </p:nvSpPr>
        <p:spPr>
          <a:xfrm>
            <a:off x="139536" y="90734"/>
            <a:ext cx="5301144" cy="52322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HB 2548 2-Mile “Influence Area”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9EFF9AA-3567-46F9-91BE-B5A8E7825C1B}"/>
              </a:ext>
            </a:extLst>
          </p:cNvPr>
          <p:cNvSpPr txBox="1"/>
          <p:nvPr/>
        </p:nvSpPr>
        <p:spPr>
          <a:xfrm>
            <a:off x="1239864" y="3202742"/>
            <a:ext cx="197577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1 Mile Buffer</a:t>
            </a:r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C04B8629-BDAB-4BC8-A477-8A5B06E536D0}"/>
              </a:ext>
            </a:extLst>
          </p:cNvPr>
          <p:cNvSpPr/>
          <p:nvPr/>
        </p:nvSpPr>
        <p:spPr>
          <a:xfrm>
            <a:off x="3252216" y="3188208"/>
            <a:ext cx="722376" cy="356616"/>
          </a:xfrm>
          <a:prstGeom prst="rightArrow">
            <a:avLst/>
          </a:prstGeom>
          <a:solidFill>
            <a:srgbClr val="4986D8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7A34BF2-D2CD-477A-B9A2-B66DBD9EB91C}"/>
              </a:ext>
            </a:extLst>
          </p:cNvPr>
          <p:cNvSpPr txBox="1"/>
          <p:nvPr/>
        </p:nvSpPr>
        <p:spPr>
          <a:xfrm>
            <a:off x="1410552" y="3794054"/>
            <a:ext cx="197577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½ Mile Buffer</a:t>
            </a:r>
          </a:p>
        </p:txBody>
      </p:sp>
      <p:sp>
        <p:nvSpPr>
          <p:cNvPr id="28" name="Arrow: Right 27">
            <a:extLst>
              <a:ext uri="{FF2B5EF4-FFF2-40B4-BE49-F238E27FC236}">
                <a16:creationId xmlns:a16="http://schemas.microsoft.com/office/drawing/2014/main" id="{A19D9B91-2B97-4C37-A1F6-B6AFCC1391BE}"/>
              </a:ext>
            </a:extLst>
          </p:cNvPr>
          <p:cNvSpPr/>
          <p:nvPr/>
        </p:nvSpPr>
        <p:spPr>
          <a:xfrm>
            <a:off x="3422904" y="3779520"/>
            <a:ext cx="722376" cy="356616"/>
          </a:xfrm>
          <a:prstGeom prst="rightArrow">
            <a:avLst/>
          </a:prstGeom>
          <a:solidFill>
            <a:srgbClr val="F893E2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AD4C01F-1F9F-4E3E-8BE5-EC1DEA644258}"/>
              </a:ext>
            </a:extLst>
          </p:cNvPr>
          <p:cNvSpPr txBox="1"/>
          <p:nvPr/>
        </p:nvSpPr>
        <p:spPr>
          <a:xfrm>
            <a:off x="9018360" y="1124006"/>
            <a:ext cx="197577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Study Area</a:t>
            </a:r>
          </a:p>
        </p:txBody>
      </p:sp>
      <p:sp>
        <p:nvSpPr>
          <p:cNvPr id="30" name="Arrow: Right 29">
            <a:extLst>
              <a:ext uri="{FF2B5EF4-FFF2-40B4-BE49-F238E27FC236}">
                <a16:creationId xmlns:a16="http://schemas.microsoft.com/office/drawing/2014/main" id="{42A0B1EC-23E3-47D0-865F-6BBAB9F371C4}"/>
              </a:ext>
            </a:extLst>
          </p:cNvPr>
          <p:cNvSpPr/>
          <p:nvPr/>
        </p:nvSpPr>
        <p:spPr>
          <a:xfrm rot="10800000">
            <a:off x="8250936" y="1146048"/>
            <a:ext cx="722376" cy="356616"/>
          </a:xfrm>
          <a:prstGeom prst="rightArrow">
            <a:avLst/>
          </a:prstGeom>
          <a:solidFill>
            <a:schemeClr val="tx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3FF69B8-A950-48C7-BD82-DF8B35BB39D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" y="5986211"/>
            <a:ext cx="1920240" cy="87178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1D4E587-CDE2-4E6A-AB12-B7848ABF6914}"/>
              </a:ext>
            </a:extLst>
          </p:cNvPr>
          <p:cNvSpPr txBox="1"/>
          <p:nvPr/>
        </p:nvSpPr>
        <p:spPr>
          <a:xfrm>
            <a:off x="365760" y="2440742"/>
            <a:ext cx="253593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BMGR Influence Area</a:t>
            </a: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05112A5F-C154-45AA-ACE6-82EAF54C38A6}"/>
              </a:ext>
            </a:extLst>
          </p:cNvPr>
          <p:cNvSpPr/>
          <p:nvPr/>
        </p:nvSpPr>
        <p:spPr>
          <a:xfrm>
            <a:off x="2938272" y="2426208"/>
            <a:ext cx="722376" cy="356616"/>
          </a:xfrm>
          <a:prstGeom prst="rightArrow">
            <a:avLst/>
          </a:prstGeom>
          <a:solidFill>
            <a:srgbClr val="FF540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FDFAC9E-1A4B-4119-B226-10DBD2A53D35}"/>
              </a:ext>
            </a:extLst>
          </p:cNvPr>
          <p:cNvSpPr txBox="1"/>
          <p:nvPr/>
        </p:nvSpPr>
        <p:spPr>
          <a:xfrm>
            <a:off x="5654040" y="2877312"/>
            <a:ext cx="2671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Barry M. Goldwater Range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AAAC3F5-F0E0-4E76-B56F-E808BB056110}"/>
              </a:ext>
            </a:extLst>
          </p:cNvPr>
          <p:cNvSpPr txBox="1"/>
          <p:nvPr/>
        </p:nvSpPr>
        <p:spPr>
          <a:xfrm>
            <a:off x="3288792" y="1024128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MCAS Yuma</a:t>
            </a:r>
          </a:p>
        </p:txBody>
      </p:sp>
    </p:spTree>
    <p:extLst>
      <p:ext uri="{BB962C8B-B14F-4D97-AF65-F5344CB8AC3E}">
        <p14:creationId xmlns:p14="http://schemas.microsoft.com/office/powerpoint/2010/main" val="2896133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578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>
            <a:extLst>
              <a:ext uri="{FF2B5EF4-FFF2-40B4-BE49-F238E27FC236}">
                <a16:creationId xmlns:a16="http://schemas.microsoft.com/office/drawing/2014/main" id="{58ACFD34-F65E-3C2F-C880-03B419818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52400"/>
            <a:ext cx="12192000" cy="1845187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Determining allowable uses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314EE3-130F-E6EC-100D-E0E4EC92C6B9}"/>
              </a:ext>
            </a:extLst>
          </p:cNvPr>
          <p:cNvSpPr txBox="1">
            <a:spLocks/>
          </p:cNvSpPr>
          <p:nvPr/>
        </p:nvSpPr>
        <p:spPr>
          <a:xfrm>
            <a:off x="685800" y="1431073"/>
            <a:ext cx="5257800" cy="184518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BAFB5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Step 1</a:t>
            </a:r>
            <a:r>
              <a:rPr kumimoji="0" lang="en-US" sz="38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BAFB5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8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What is my </a:t>
            </a:r>
            <a:r>
              <a:rPr kumimoji="0" lang="en-US" sz="38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“Base Zoning”</a:t>
            </a:r>
            <a:r>
              <a:rPr kumimoji="0" lang="en-US" sz="38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Designation?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8D3053B4-C9B5-2407-B25A-50900F66B008}"/>
              </a:ext>
            </a:extLst>
          </p:cNvPr>
          <p:cNvSpPr txBox="1">
            <a:spLocks/>
          </p:cNvSpPr>
          <p:nvPr/>
        </p:nvSpPr>
        <p:spPr>
          <a:xfrm>
            <a:off x="685800" y="3429000"/>
            <a:ext cx="5181600" cy="184518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BAFB5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4100" b="1" i="1" dirty="0">
                <a:solidFill>
                  <a:srgbClr val="FFFFFF"/>
                </a:solidFill>
                <a:latin typeface="Gill Sans MT" panose="020B0502020104020203"/>
              </a:rPr>
              <a:t>Step 2</a:t>
            </a:r>
            <a:r>
              <a:rPr kumimoji="0" lang="en-US" sz="41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 </a:t>
            </a:r>
          </a:p>
          <a:p>
            <a:pPr marL="0" indent="0" algn="ctr">
              <a:buClr>
                <a:srgbClr val="9BAFB5"/>
              </a:buClr>
              <a:buNone/>
              <a:defRPr/>
            </a:pPr>
            <a:r>
              <a:rPr kumimoji="0" lang="en-US" sz="41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What uses are allowed under </a:t>
            </a:r>
            <a:r>
              <a:rPr lang="en-US" sz="4100" b="1" i="1" dirty="0">
                <a:solidFill>
                  <a:srgbClr val="FFFFFF"/>
                </a:solidFill>
              </a:rPr>
              <a:t>“Base Zoning?”</a:t>
            </a:r>
            <a:endParaRPr kumimoji="0" lang="en-US" sz="41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B469FF4D-FBD0-EB51-6AB3-BB65EB0558D8}"/>
              </a:ext>
            </a:extLst>
          </p:cNvPr>
          <p:cNvSpPr txBox="1">
            <a:spLocks/>
          </p:cNvSpPr>
          <p:nvPr/>
        </p:nvSpPr>
        <p:spPr>
          <a:xfrm>
            <a:off x="6172200" y="1431073"/>
            <a:ext cx="5029200" cy="1676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BAFB5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Step 3</a:t>
            </a:r>
            <a:r>
              <a:rPr kumimoji="0" lang="en-US" sz="38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BAFB5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8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What </a:t>
            </a:r>
            <a:r>
              <a:rPr kumimoji="0" lang="en-US" sz="38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“Airport Overlay”</a:t>
            </a:r>
            <a:r>
              <a:rPr kumimoji="0" lang="en-US" sz="38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</a:t>
            </a:r>
            <a:r>
              <a:rPr kumimoji="0" lang="en-US" sz="38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Zones </a:t>
            </a:r>
            <a:r>
              <a:rPr kumimoji="0" lang="en-US" sz="38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apply?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6308F47B-EBB7-812D-E98A-0D242AAACFDF}"/>
              </a:ext>
            </a:extLst>
          </p:cNvPr>
          <p:cNvSpPr txBox="1">
            <a:spLocks/>
          </p:cNvSpPr>
          <p:nvPr/>
        </p:nvSpPr>
        <p:spPr>
          <a:xfrm>
            <a:off x="6096000" y="3412273"/>
            <a:ext cx="5715000" cy="201465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BAFB5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4100" b="1" i="1" dirty="0">
                <a:solidFill>
                  <a:srgbClr val="FFFFFF"/>
                </a:solidFill>
                <a:latin typeface="Gill Sans MT" panose="020B0502020104020203"/>
              </a:rPr>
              <a:t>Step 4</a:t>
            </a:r>
            <a:r>
              <a:rPr kumimoji="0" lang="en-US" sz="41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BAFB5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1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What uses are allowed under existing </a:t>
            </a:r>
            <a:r>
              <a:rPr kumimoji="0" lang="en-US" sz="41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“Airport Overlays?”</a:t>
            </a:r>
            <a:endParaRPr kumimoji="0" lang="en-US" sz="41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3456292-B1E7-3D57-8BA8-E8A7EF744E8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alphaModFix amt="5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76" y="5666769"/>
            <a:ext cx="12192000" cy="119123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454B559-4CD4-17AE-A283-5411B230A65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8600" y="5943600"/>
            <a:ext cx="1039182" cy="796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94600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578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>
            <a:extLst>
              <a:ext uri="{FF2B5EF4-FFF2-40B4-BE49-F238E27FC236}">
                <a16:creationId xmlns:a16="http://schemas.microsoft.com/office/drawing/2014/main" id="{58ACFD34-F65E-3C2F-C880-03B419818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52400"/>
            <a:ext cx="12192000" cy="1845187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Determining allowable uses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314EE3-130F-E6EC-100D-E0E4EC92C6B9}"/>
              </a:ext>
            </a:extLst>
          </p:cNvPr>
          <p:cNvSpPr txBox="1">
            <a:spLocks/>
          </p:cNvSpPr>
          <p:nvPr/>
        </p:nvSpPr>
        <p:spPr>
          <a:xfrm>
            <a:off x="685800" y="1431073"/>
            <a:ext cx="5257800" cy="184518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BAFB5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Step 1</a:t>
            </a:r>
            <a:r>
              <a:rPr kumimoji="0" lang="en-US" sz="38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BAFB5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8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What is my </a:t>
            </a:r>
            <a:r>
              <a:rPr kumimoji="0" lang="en-US" sz="38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“Base Zoning”</a:t>
            </a:r>
            <a:r>
              <a:rPr kumimoji="0" lang="en-US" sz="38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Designation?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8D3053B4-C9B5-2407-B25A-50900F66B008}"/>
              </a:ext>
            </a:extLst>
          </p:cNvPr>
          <p:cNvSpPr txBox="1">
            <a:spLocks/>
          </p:cNvSpPr>
          <p:nvPr/>
        </p:nvSpPr>
        <p:spPr>
          <a:xfrm>
            <a:off x="685800" y="3429000"/>
            <a:ext cx="5181600" cy="184518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BAFB5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1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Step 2</a:t>
            </a:r>
            <a:r>
              <a:rPr kumimoji="0" lang="en-US" sz="41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BAFB5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1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What uses are allowed under </a:t>
            </a:r>
            <a:r>
              <a:rPr kumimoji="0" lang="en-US" sz="41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“Base Zoning?”</a:t>
            </a:r>
            <a:endParaRPr kumimoji="0" lang="en-US" sz="41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B469FF4D-FBD0-EB51-6AB3-BB65EB0558D8}"/>
              </a:ext>
            </a:extLst>
          </p:cNvPr>
          <p:cNvSpPr txBox="1">
            <a:spLocks/>
          </p:cNvSpPr>
          <p:nvPr/>
        </p:nvSpPr>
        <p:spPr>
          <a:xfrm>
            <a:off x="6172200" y="1431073"/>
            <a:ext cx="5029200" cy="1676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BAFB5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Step 3</a:t>
            </a:r>
            <a:r>
              <a:rPr kumimoji="0" lang="en-US" sz="38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BAFB5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8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What </a:t>
            </a:r>
            <a:r>
              <a:rPr kumimoji="0" lang="en-US" sz="38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“Airport Overlay”</a:t>
            </a:r>
            <a:r>
              <a:rPr kumimoji="0" lang="en-US" sz="38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</a:t>
            </a:r>
            <a:r>
              <a:rPr kumimoji="0" lang="en-US" sz="38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Zones </a:t>
            </a:r>
            <a:r>
              <a:rPr kumimoji="0" lang="en-US" sz="38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apply?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6308F47B-EBB7-812D-E98A-0D242AAACFDF}"/>
              </a:ext>
            </a:extLst>
          </p:cNvPr>
          <p:cNvSpPr txBox="1">
            <a:spLocks/>
          </p:cNvSpPr>
          <p:nvPr/>
        </p:nvSpPr>
        <p:spPr>
          <a:xfrm>
            <a:off x="6096000" y="3412273"/>
            <a:ext cx="5715000" cy="201465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BAFB5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1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Step 4</a:t>
            </a:r>
            <a:r>
              <a:rPr kumimoji="0" lang="en-US" sz="41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BAFB5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1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What uses are allowed under existing </a:t>
            </a:r>
            <a:r>
              <a:rPr kumimoji="0" lang="en-US" sz="41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“Airport Overlays?”</a:t>
            </a:r>
            <a:endParaRPr kumimoji="0" lang="en-US" sz="41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3456292-B1E7-3D57-8BA8-E8A7EF744E8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alphaModFix amt="5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76" y="5666769"/>
            <a:ext cx="12192000" cy="119123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ACB40AE-4C19-85C3-A1EA-881000D96416}"/>
              </a:ext>
            </a:extLst>
          </p:cNvPr>
          <p:cNvSpPr/>
          <p:nvPr/>
        </p:nvSpPr>
        <p:spPr>
          <a:xfrm>
            <a:off x="762000" y="1142999"/>
            <a:ext cx="11049000" cy="4114459"/>
          </a:xfrm>
          <a:prstGeom prst="rect">
            <a:avLst/>
          </a:prstGeom>
          <a:solidFill>
            <a:srgbClr val="54789F">
              <a:alpha val="8756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993B377F-BBF4-A063-F2FC-9F526F50882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30226" y="1999155"/>
            <a:ext cx="3007787" cy="2885212"/>
          </a:xfrm>
          <a:prstGeom prst="rect">
            <a:avLst/>
          </a:prstGeom>
          <a:noFill/>
        </p:spPr>
      </p:pic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E04A9797-3F19-ADE9-6281-994021E15731}"/>
              </a:ext>
            </a:extLst>
          </p:cNvPr>
          <p:cNvSpPr txBox="1">
            <a:spLocks/>
          </p:cNvSpPr>
          <p:nvPr/>
        </p:nvSpPr>
        <p:spPr>
          <a:xfrm>
            <a:off x="2302239" y="1583479"/>
            <a:ext cx="3657600" cy="682530"/>
          </a:xfrm>
          <a:prstGeom prst="rect">
            <a:avLst/>
          </a:prstGeom>
          <a:solidFill>
            <a:schemeClr val="bg1"/>
          </a:solidFill>
          <a:ln w="25400">
            <a:solidFill>
              <a:srgbClr val="80BC4D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BAFB5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3200" b="1" i="1" dirty="0">
                <a:solidFill>
                  <a:srgbClr val="80BC4D"/>
                </a:solidFill>
                <a:latin typeface="Gill Sans MT" panose="020B0502020104020203"/>
              </a:rPr>
              <a:t>Base Zoning - AG</a:t>
            </a:r>
            <a:endParaRPr kumimoji="0" lang="en-US" sz="3200" b="0" i="1" u="none" strike="noStrike" kern="1200" cap="none" spc="0" normalizeH="0" baseline="0" noProof="0" dirty="0">
              <a:ln>
                <a:noFill/>
              </a:ln>
              <a:solidFill>
                <a:srgbClr val="80BC4D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12" name="Content Placeholder 4">
            <a:extLst>
              <a:ext uri="{FF2B5EF4-FFF2-40B4-BE49-F238E27FC236}">
                <a16:creationId xmlns:a16="http://schemas.microsoft.com/office/drawing/2014/main" id="{2BCE2923-F134-0742-40CB-DC799294F83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5800" y="2543714"/>
            <a:ext cx="7147038" cy="2705000"/>
          </a:xfrm>
          <a:prstGeom prst="rect">
            <a:avLst/>
          </a:prstGeom>
          <a:noFill/>
          <a:ln w="25400">
            <a:solidFill>
              <a:srgbClr val="80BC4D"/>
            </a:solidFill>
          </a:ln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263C90D-ADDC-49E5-2649-685E17BF3752}"/>
              </a:ext>
            </a:extLst>
          </p:cNvPr>
          <p:cNvSpPr/>
          <p:nvPr/>
        </p:nvSpPr>
        <p:spPr>
          <a:xfrm>
            <a:off x="800100" y="4656519"/>
            <a:ext cx="3330939" cy="320488"/>
          </a:xfrm>
          <a:prstGeom prst="rect">
            <a:avLst/>
          </a:prstGeom>
          <a:solidFill>
            <a:srgbClr val="FFFF0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8EB24C4-3835-54E6-3285-451BA75261A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8600" y="5943600"/>
            <a:ext cx="1039182" cy="796500"/>
          </a:xfrm>
          <a:prstGeom prst="rect">
            <a:avLst/>
          </a:prstGeom>
          <a:noFill/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F50629E1-A8DD-D548-EC87-64C33A7F4C23}"/>
              </a:ext>
            </a:extLst>
          </p:cNvPr>
          <p:cNvSpPr/>
          <p:nvPr/>
        </p:nvSpPr>
        <p:spPr>
          <a:xfrm>
            <a:off x="10282669" y="3914673"/>
            <a:ext cx="1016356" cy="957875"/>
          </a:xfrm>
          <a:prstGeom prst="ellipse">
            <a:avLst/>
          </a:prstGeom>
          <a:noFill/>
          <a:ln w="349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45EBD1D6-AB64-0E8E-6E81-A8A37CF700D8}"/>
              </a:ext>
            </a:extLst>
          </p:cNvPr>
          <p:cNvSpPr txBox="1">
            <a:spLocks/>
          </p:cNvSpPr>
          <p:nvPr/>
        </p:nvSpPr>
        <p:spPr>
          <a:xfrm>
            <a:off x="7671588" y="5074883"/>
            <a:ext cx="4325062" cy="388048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9BAFB5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3800" dirty="0">
                <a:solidFill>
                  <a:schemeClr val="bg1"/>
                </a:solidFill>
                <a:latin typeface="Gill Sans MT" panose="020B0502020104020203"/>
              </a:rPr>
              <a:t>Yuma Zoning Map</a:t>
            </a:r>
            <a:endParaRPr kumimoji="0" lang="en-US" sz="380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9512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578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>
            <a:extLst>
              <a:ext uri="{FF2B5EF4-FFF2-40B4-BE49-F238E27FC236}">
                <a16:creationId xmlns:a16="http://schemas.microsoft.com/office/drawing/2014/main" id="{58ACFD34-F65E-3C2F-C880-03B419818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52400"/>
            <a:ext cx="12192000" cy="1845187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Determining allowable uses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314EE3-130F-E6EC-100D-E0E4EC92C6B9}"/>
              </a:ext>
            </a:extLst>
          </p:cNvPr>
          <p:cNvSpPr txBox="1">
            <a:spLocks/>
          </p:cNvSpPr>
          <p:nvPr/>
        </p:nvSpPr>
        <p:spPr>
          <a:xfrm>
            <a:off x="685800" y="1431073"/>
            <a:ext cx="5257800" cy="184518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BAFB5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Step 1</a:t>
            </a:r>
            <a:r>
              <a:rPr kumimoji="0" lang="en-US" sz="38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BAFB5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8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What is my </a:t>
            </a:r>
            <a:r>
              <a:rPr kumimoji="0" lang="en-US" sz="38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“Base Zoning”</a:t>
            </a:r>
            <a:r>
              <a:rPr kumimoji="0" lang="en-US" sz="38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Designation?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8D3053B4-C9B5-2407-B25A-50900F66B008}"/>
              </a:ext>
            </a:extLst>
          </p:cNvPr>
          <p:cNvSpPr txBox="1">
            <a:spLocks/>
          </p:cNvSpPr>
          <p:nvPr/>
        </p:nvSpPr>
        <p:spPr>
          <a:xfrm>
            <a:off x="685800" y="3429000"/>
            <a:ext cx="5181600" cy="184518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BAFB5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1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Step 2</a:t>
            </a:r>
            <a:r>
              <a:rPr kumimoji="0" lang="en-US" sz="41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BAFB5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1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What uses are allowed under </a:t>
            </a:r>
            <a:r>
              <a:rPr kumimoji="0" lang="en-US" sz="41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“Base Zoning?”</a:t>
            </a:r>
            <a:endParaRPr kumimoji="0" lang="en-US" sz="41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B469FF4D-FBD0-EB51-6AB3-BB65EB0558D8}"/>
              </a:ext>
            </a:extLst>
          </p:cNvPr>
          <p:cNvSpPr txBox="1">
            <a:spLocks/>
          </p:cNvSpPr>
          <p:nvPr/>
        </p:nvSpPr>
        <p:spPr>
          <a:xfrm>
            <a:off x="6172200" y="1431073"/>
            <a:ext cx="5029200" cy="1676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BAFB5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Step 3</a:t>
            </a:r>
            <a:r>
              <a:rPr kumimoji="0" lang="en-US" sz="38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BAFB5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8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What </a:t>
            </a:r>
            <a:r>
              <a:rPr kumimoji="0" lang="en-US" sz="38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“Airport Overlay”</a:t>
            </a:r>
            <a:r>
              <a:rPr kumimoji="0" lang="en-US" sz="38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</a:t>
            </a:r>
            <a:r>
              <a:rPr kumimoji="0" lang="en-US" sz="38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Zones </a:t>
            </a:r>
            <a:r>
              <a:rPr kumimoji="0" lang="en-US" sz="38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apply?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6308F47B-EBB7-812D-E98A-0D242AAACFDF}"/>
              </a:ext>
            </a:extLst>
          </p:cNvPr>
          <p:cNvSpPr txBox="1">
            <a:spLocks/>
          </p:cNvSpPr>
          <p:nvPr/>
        </p:nvSpPr>
        <p:spPr>
          <a:xfrm>
            <a:off x="6096000" y="3412273"/>
            <a:ext cx="5715000" cy="201465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BAFB5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1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Step 4</a:t>
            </a:r>
            <a:r>
              <a:rPr kumimoji="0" lang="en-US" sz="41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BAFB5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1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What uses are allowed under existing </a:t>
            </a:r>
            <a:r>
              <a:rPr kumimoji="0" lang="en-US" sz="41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“Airport Overlays?”</a:t>
            </a:r>
            <a:endParaRPr kumimoji="0" lang="en-US" sz="41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3456292-B1E7-3D57-8BA8-E8A7EF744E8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alphaModFix amt="5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76" y="5666769"/>
            <a:ext cx="12192000" cy="119123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ACB40AE-4C19-85C3-A1EA-881000D96416}"/>
              </a:ext>
            </a:extLst>
          </p:cNvPr>
          <p:cNvSpPr/>
          <p:nvPr/>
        </p:nvSpPr>
        <p:spPr>
          <a:xfrm>
            <a:off x="762000" y="1142999"/>
            <a:ext cx="11049000" cy="4114459"/>
          </a:xfrm>
          <a:prstGeom prst="rect">
            <a:avLst/>
          </a:prstGeom>
          <a:solidFill>
            <a:srgbClr val="54789F">
              <a:alpha val="8756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993B377F-BBF4-A063-F2FC-9F526F50882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9367" y="1420592"/>
            <a:ext cx="3497709" cy="3355170"/>
          </a:xfrm>
          <a:prstGeom prst="rect">
            <a:avLst/>
          </a:prstGeom>
          <a:noFill/>
        </p:spPr>
      </p:pic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E04A9797-3F19-ADE9-6281-994021E15731}"/>
              </a:ext>
            </a:extLst>
          </p:cNvPr>
          <p:cNvSpPr txBox="1">
            <a:spLocks/>
          </p:cNvSpPr>
          <p:nvPr/>
        </p:nvSpPr>
        <p:spPr>
          <a:xfrm>
            <a:off x="6037289" y="1317083"/>
            <a:ext cx="5105400" cy="872798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BAFB5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Airport Overlay District – APZ-1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BAFB5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3200" b="1" dirty="0">
                <a:solidFill>
                  <a:srgbClr val="013981"/>
                </a:solidFill>
                <a:latin typeface="Gill Sans MT" panose="020B0502020104020203"/>
              </a:rPr>
              <a:t>AOD – NZ 75 dB</a:t>
            </a:r>
            <a:endParaRPr kumimoji="0" lang="en-US" sz="3200" b="1" u="none" strike="noStrike" kern="1200" cap="none" spc="0" normalizeH="0" baseline="0" noProof="0" dirty="0">
              <a:ln>
                <a:noFill/>
              </a:ln>
              <a:solidFill>
                <a:srgbClr val="013981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12" name="Content Placeholder 4">
            <a:extLst>
              <a:ext uri="{FF2B5EF4-FFF2-40B4-BE49-F238E27FC236}">
                <a16:creationId xmlns:a16="http://schemas.microsoft.com/office/drawing/2014/main" id="{2BCE2923-F134-0742-40CB-DC799294F83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88076" y="2451546"/>
            <a:ext cx="7147038" cy="781291"/>
          </a:xfrm>
          <a:prstGeom prst="rect">
            <a:avLst/>
          </a:prstGeom>
          <a:noFill/>
          <a:ln w="25400">
            <a:noFill/>
          </a:ln>
        </p:spPr>
      </p:pic>
      <p:pic>
        <p:nvPicPr>
          <p:cNvPr id="13" name="Content Placeholder 4">
            <a:extLst>
              <a:ext uri="{FF2B5EF4-FFF2-40B4-BE49-F238E27FC236}">
                <a16:creationId xmlns:a16="http://schemas.microsoft.com/office/drawing/2014/main" id="{DA9CBFD8-2C62-2CFA-FD37-6E030034823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88076" y="3142995"/>
            <a:ext cx="7147038" cy="630359"/>
          </a:xfrm>
          <a:prstGeom prst="rect">
            <a:avLst/>
          </a:prstGeom>
          <a:noFill/>
          <a:ln w="25400">
            <a:noFill/>
          </a:ln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E0A61F6-2307-FF8D-D4DC-3890E69CD821}"/>
              </a:ext>
            </a:extLst>
          </p:cNvPr>
          <p:cNvSpPr/>
          <p:nvPr/>
        </p:nvSpPr>
        <p:spPr>
          <a:xfrm>
            <a:off x="10097363" y="2790995"/>
            <a:ext cx="723037" cy="95953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D96E41F-2BA7-6BD2-F49E-7D7DF0B5B679}"/>
              </a:ext>
            </a:extLst>
          </p:cNvPr>
          <p:cNvSpPr/>
          <p:nvPr/>
        </p:nvSpPr>
        <p:spPr>
          <a:xfrm>
            <a:off x="7866952" y="2761435"/>
            <a:ext cx="723037" cy="959533"/>
          </a:xfrm>
          <a:prstGeom prst="rect">
            <a:avLst/>
          </a:prstGeom>
          <a:noFill/>
          <a:ln w="38100">
            <a:solidFill>
              <a:srgbClr val="01398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7A2E21D-5343-448C-BDA4-4C4AC5F46F0A}"/>
              </a:ext>
            </a:extLst>
          </p:cNvPr>
          <p:cNvSpPr/>
          <p:nvPr/>
        </p:nvSpPr>
        <p:spPr>
          <a:xfrm>
            <a:off x="7866952" y="2751976"/>
            <a:ext cx="703289" cy="968991"/>
          </a:xfrm>
          <a:prstGeom prst="rect">
            <a:avLst/>
          </a:prstGeom>
          <a:solidFill>
            <a:srgbClr val="FFFF0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70AAAD1-9137-E733-7118-0B9463AA27FD}"/>
              </a:ext>
            </a:extLst>
          </p:cNvPr>
          <p:cNvSpPr/>
          <p:nvPr/>
        </p:nvSpPr>
        <p:spPr>
          <a:xfrm>
            <a:off x="10141948" y="2827633"/>
            <a:ext cx="703289" cy="968991"/>
          </a:xfrm>
          <a:prstGeom prst="rect">
            <a:avLst/>
          </a:prstGeom>
          <a:solidFill>
            <a:srgbClr val="FFFF0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416A461-8C84-FA13-0400-64008EDEEBF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8600" y="5943600"/>
            <a:ext cx="1039182" cy="796500"/>
          </a:xfrm>
          <a:prstGeom prst="rect">
            <a:avLst/>
          </a:prstGeom>
          <a:noFill/>
        </p:spPr>
      </p:pic>
      <p:sp>
        <p:nvSpPr>
          <p:cNvPr id="19" name="Oval 18">
            <a:extLst>
              <a:ext uri="{FF2B5EF4-FFF2-40B4-BE49-F238E27FC236}">
                <a16:creationId xmlns:a16="http://schemas.microsoft.com/office/drawing/2014/main" id="{DD4F0B2C-E9D7-3FF4-61F4-0CFCA230561D}"/>
              </a:ext>
            </a:extLst>
          </p:cNvPr>
          <p:cNvSpPr/>
          <p:nvPr/>
        </p:nvSpPr>
        <p:spPr>
          <a:xfrm>
            <a:off x="2785047" y="3817887"/>
            <a:ext cx="1059305" cy="957875"/>
          </a:xfrm>
          <a:prstGeom prst="ellipse">
            <a:avLst/>
          </a:prstGeom>
          <a:noFill/>
          <a:ln w="349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A0EDCD86-CAC8-BD35-98DB-05B44F6644FB}"/>
              </a:ext>
            </a:extLst>
          </p:cNvPr>
          <p:cNvSpPr txBox="1">
            <a:spLocks/>
          </p:cNvSpPr>
          <p:nvPr/>
        </p:nvSpPr>
        <p:spPr>
          <a:xfrm rot="18862654">
            <a:off x="1735667" y="3154677"/>
            <a:ext cx="1559644" cy="541253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BAFB5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80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75-80 dB Noise Contour</a:t>
            </a:r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52578A0A-B0CD-050D-C743-8D9008DAA7E0}"/>
              </a:ext>
            </a:extLst>
          </p:cNvPr>
          <p:cNvSpPr txBox="1">
            <a:spLocks/>
          </p:cNvSpPr>
          <p:nvPr/>
        </p:nvSpPr>
        <p:spPr>
          <a:xfrm>
            <a:off x="7104938" y="3817887"/>
            <a:ext cx="4325062" cy="388048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9BAFB5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3800" dirty="0">
                <a:solidFill>
                  <a:schemeClr val="bg1"/>
                </a:solidFill>
                <a:latin typeface="Gill Sans MT" panose="020B0502020104020203"/>
              </a:rPr>
              <a:t>Yuma Zoning Code, Section 154-14.05</a:t>
            </a:r>
            <a:endParaRPr kumimoji="0" lang="en-US" sz="380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1003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20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6668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>
            <a:extLst>
              <a:ext uri="{FF2B5EF4-FFF2-40B4-BE49-F238E27FC236}">
                <a16:creationId xmlns:a16="http://schemas.microsoft.com/office/drawing/2014/main" id="{2540B2C0-4276-CFB4-E817-A9F85F721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671" y="2437339"/>
            <a:ext cx="10337592" cy="958631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Housing assessment</a:t>
            </a:r>
            <a:br>
              <a:rPr lang="en-US" sz="4800" b="1" dirty="0">
                <a:solidFill>
                  <a:schemeClr val="bg1"/>
                </a:solidFill>
              </a:rPr>
            </a:br>
            <a:r>
              <a:rPr lang="en-US" sz="4800" b="1" dirty="0">
                <a:solidFill>
                  <a:schemeClr val="bg1"/>
                </a:solidFill>
              </a:rPr>
              <a:t>overview</a:t>
            </a:r>
          </a:p>
        </p:txBody>
      </p:sp>
    </p:spTree>
    <p:extLst>
      <p:ext uri="{BB962C8B-B14F-4D97-AF65-F5344CB8AC3E}">
        <p14:creationId xmlns:p14="http://schemas.microsoft.com/office/powerpoint/2010/main" val="62369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DAF37113-54C6-419D-B7E6-96ACA41C7A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107" y="1143747"/>
            <a:ext cx="6669893" cy="3276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400" dirty="0">
                <a:solidFill>
                  <a:srgbClr val="FFFFFF"/>
                </a:solidFill>
              </a:rPr>
              <a:t>Scope of  Work Includes 7 Tasks: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>
                <a:solidFill>
                  <a:srgbClr val="FFFFFF"/>
                </a:solidFill>
              </a:rPr>
              <a:t>Baseline Analysis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>
                <a:solidFill>
                  <a:srgbClr val="FFFFFF"/>
                </a:solidFill>
              </a:rPr>
              <a:t>Land Supply Analysis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>
                <a:solidFill>
                  <a:srgbClr val="FFFFFF"/>
                </a:solidFill>
              </a:rPr>
              <a:t>Key Informant Interviews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>
                <a:solidFill>
                  <a:srgbClr val="FFFFFF"/>
                </a:solidFill>
              </a:rPr>
              <a:t>Housing Needs Estimate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>
                <a:solidFill>
                  <a:srgbClr val="FFFFFF"/>
                </a:solidFill>
              </a:rPr>
              <a:t>Capacity / Gap Analysis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>
                <a:solidFill>
                  <a:srgbClr val="FFFFFF"/>
                </a:solidFill>
              </a:rPr>
              <a:t>Recommendations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>
                <a:solidFill>
                  <a:srgbClr val="FFFFFF"/>
                </a:solidFill>
              </a:rPr>
              <a:t>Final Report</a:t>
            </a:r>
          </a:p>
          <a:p>
            <a:pPr marL="0" indent="0">
              <a:buNone/>
            </a:pPr>
            <a:endParaRPr lang="en-US" sz="3400" dirty="0">
              <a:solidFill>
                <a:srgbClr val="FFFFFF"/>
              </a:solidFill>
            </a:endParaRPr>
          </a:p>
        </p:txBody>
      </p:sp>
      <p:sp>
        <p:nvSpPr>
          <p:cNvPr id="6" name="Title 4">
            <a:extLst>
              <a:ext uri="{FF2B5EF4-FFF2-40B4-BE49-F238E27FC236}">
                <a16:creationId xmlns:a16="http://schemas.microsoft.com/office/drawing/2014/main" id="{DEFBA96A-AF76-4666-B4C6-3ACA1EFA3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807" y="133051"/>
            <a:ext cx="10337592" cy="958631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Housing assessment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1788900-FFFC-4E20-B0DE-F6FBB44DD19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05082" y="1273931"/>
            <a:ext cx="5194569" cy="4066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8907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6668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>
            <a:extLst>
              <a:ext uri="{FF2B5EF4-FFF2-40B4-BE49-F238E27FC236}">
                <a16:creationId xmlns:a16="http://schemas.microsoft.com/office/drawing/2014/main" id="{2540B2C0-4276-CFB4-E817-A9F85F721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7204" y="2133600"/>
            <a:ext cx="10337592" cy="958631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Community impacts and observations</a:t>
            </a:r>
          </a:p>
        </p:txBody>
      </p:sp>
    </p:spTree>
    <p:extLst>
      <p:ext uri="{BB962C8B-B14F-4D97-AF65-F5344CB8AC3E}">
        <p14:creationId xmlns:p14="http://schemas.microsoft.com/office/powerpoint/2010/main" val="2805326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>
            <a:extLst>
              <a:ext uri="{FF2B5EF4-FFF2-40B4-BE49-F238E27FC236}">
                <a16:creationId xmlns:a16="http://schemas.microsoft.com/office/drawing/2014/main" id="{2540B2C0-4276-CFB4-E817-A9F85F721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807" y="133051"/>
            <a:ext cx="10337592" cy="958631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Fact-Finding Exercise – Aug 22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52E8E053-8B8C-EE47-03A9-47F6FB24EB7B}"/>
              </a:ext>
            </a:extLst>
          </p:cNvPr>
          <p:cNvSpPr txBox="1">
            <a:spLocks/>
          </p:cNvSpPr>
          <p:nvPr/>
        </p:nvSpPr>
        <p:spPr>
          <a:xfrm>
            <a:off x="685800" y="1022895"/>
            <a:ext cx="7010400" cy="3276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BAFB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Agency Participants: 20+ attendees including elected officials, decision-makers, and senior staff</a:t>
            </a:r>
          </a:p>
          <a:p>
            <a:pPr marL="4572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BAFB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Identified stakeholder goals and interests, authorities, and limitations related to four key issues. </a:t>
            </a:r>
          </a:p>
          <a:p>
            <a:pPr marL="4572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BAFB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Documented unique stakeholder perspectives and level of agreement on issues.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BAFB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BAFB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38A0A78-B629-AFB8-B512-A803352DF58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70365" y="1310906"/>
            <a:ext cx="2254368" cy="78339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EB43F45-F60E-E86C-54CF-11CF3908B29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70379" y="2520998"/>
            <a:ext cx="1110399" cy="124154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B6E878C-6ED0-AC29-C9C2-AD4C60D255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74067" y="4038600"/>
            <a:ext cx="1476820" cy="127991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659192B-34E0-6FFB-06EF-D85C50EAF66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80554" y="2516112"/>
            <a:ext cx="1246428" cy="1246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950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FC509E-5373-CE4D-88C1-B60377CC98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107" y="914400"/>
            <a:ext cx="5526893" cy="2819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700" u="sng" dirty="0">
                <a:solidFill>
                  <a:srgbClr val="FFFFFF"/>
                </a:solidFill>
              </a:rPr>
              <a:t>City of Yuma</a:t>
            </a:r>
            <a:r>
              <a:rPr lang="en-US" sz="2700" dirty="0">
                <a:solidFill>
                  <a:srgbClr val="FFFFFF"/>
                </a:solidFill>
              </a:rPr>
              <a:t>: </a:t>
            </a:r>
            <a:br>
              <a:rPr lang="en-US" sz="3000" dirty="0">
                <a:solidFill>
                  <a:srgbClr val="FFFFFF"/>
                </a:solidFill>
              </a:rPr>
            </a:br>
            <a:r>
              <a:rPr lang="en-US" sz="2200" dirty="0">
                <a:solidFill>
                  <a:srgbClr val="FFFFFF"/>
                </a:solidFill>
              </a:rPr>
              <a:t>Doug Nicholls, Mayor</a:t>
            </a:r>
            <a:br>
              <a:rPr lang="en-US" sz="2200" dirty="0">
                <a:solidFill>
                  <a:srgbClr val="FFFFFF"/>
                </a:solidFill>
              </a:rPr>
            </a:br>
            <a:r>
              <a:rPr lang="en-US" sz="2200" dirty="0">
                <a:solidFill>
                  <a:srgbClr val="FFFFFF"/>
                </a:solidFill>
              </a:rPr>
              <a:t>Chriss Morris, Councilmember</a:t>
            </a:r>
            <a:br>
              <a:rPr lang="en-US" sz="2200" dirty="0">
                <a:solidFill>
                  <a:srgbClr val="FFFFFF"/>
                </a:solidFill>
              </a:rPr>
            </a:br>
            <a:r>
              <a:rPr lang="en-US" sz="2200" dirty="0">
                <a:solidFill>
                  <a:srgbClr val="FFFFFF"/>
                </a:solidFill>
              </a:rPr>
              <a:t>Richard Files, City Attorney</a:t>
            </a:r>
            <a:br>
              <a:rPr lang="en-US" sz="2200" dirty="0">
                <a:solidFill>
                  <a:srgbClr val="FFFFFF"/>
                </a:solidFill>
              </a:rPr>
            </a:br>
            <a:r>
              <a:rPr lang="en-US" sz="2200" dirty="0">
                <a:solidFill>
                  <a:srgbClr val="FFFFFF"/>
                </a:solidFill>
              </a:rPr>
              <a:t>Jennifer Albers,  Asst. Dir. of Planning</a:t>
            </a:r>
          </a:p>
          <a:p>
            <a:pPr marL="0" indent="0">
              <a:buNone/>
            </a:pPr>
            <a:r>
              <a:rPr lang="en-US" sz="2700" u="sng" dirty="0">
                <a:solidFill>
                  <a:srgbClr val="FFFFFF"/>
                </a:solidFill>
              </a:rPr>
              <a:t>Yuma County</a:t>
            </a:r>
            <a:r>
              <a:rPr lang="en-US" sz="2700" dirty="0">
                <a:solidFill>
                  <a:srgbClr val="FFFFFF"/>
                </a:solidFill>
              </a:rPr>
              <a:t>: </a:t>
            </a:r>
            <a:br>
              <a:rPr lang="en-US" sz="3000" dirty="0">
                <a:solidFill>
                  <a:srgbClr val="FFFFFF"/>
                </a:solidFill>
              </a:rPr>
            </a:br>
            <a:r>
              <a:rPr lang="en-US" sz="2200" dirty="0">
                <a:solidFill>
                  <a:srgbClr val="FFFFFF"/>
                </a:solidFill>
              </a:rPr>
              <a:t>Lynne </a:t>
            </a:r>
            <a:r>
              <a:rPr lang="en-US" sz="2200" dirty="0" err="1">
                <a:solidFill>
                  <a:srgbClr val="FFFFFF"/>
                </a:solidFill>
              </a:rPr>
              <a:t>Pancrazi</a:t>
            </a:r>
            <a:r>
              <a:rPr lang="en-US" sz="2200" dirty="0">
                <a:solidFill>
                  <a:srgbClr val="FFFFFF"/>
                </a:solidFill>
              </a:rPr>
              <a:t>, Board Member</a:t>
            </a:r>
            <a:br>
              <a:rPr lang="en-US" sz="2200" dirty="0">
                <a:solidFill>
                  <a:srgbClr val="FFFFFF"/>
                </a:solidFill>
              </a:rPr>
            </a:br>
            <a:r>
              <a:rPr lang="en-US" sz="2200" dirty="0">
                <a:solidFill>
                  <a:srgbClr val="FFFFFF"/>
                </a:solidFill>
              </a:rPr>
              <a:t>Josh Scott, Deputy County Administrator</a:t>
            </a:r>
            <a:br>
              <a:rPr lang="en-US" sz="2200" dirty="0">
                <a:solidFill>
                  <a:srgbClr val="FFFFFF"/>
                </a:solidFill>
              </a:rPr>
            </a:br>
            <a:r>
              <a:rPr lang="en-US" sz="2200" dirty="0">
                <a:solidFill>
                  <a:srgbClr val="FFFFFF"/>
                </a:solidFill>
              </a:rPr>
              <a:t>Craig Sellers, Planning Director</a:t>
            </a:r>
          </a:p>
          <a:p>
            <a:pPr marL="0" indent="0">
              <a:buNone/>
            </a:pP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6" name="Title 4">
            <a:extLst>
              <a:ext uri="{FF2B5EF4-FFF2-40B4-BE49-F238E27FC236}">
                <a16:creationId xmlns:a16="http://schemas.microsoft.com/office/drawing/2014/main" id="{2540B2C0-4276-CFB4-E817-A9F85F721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807" y="133051"/>
            <a:ext cx="10337592" cy="958631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Exercise Attendees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4435AF82-FD9D-4886-2C04-C5047E62849D}"/>
              </a:ext>
            </a:extLst>
          </p:cNvPr>
          <p:cNvSpPr txBox="1">
            <a:spLocks/>
          </p:cNvSpPr>
          <p:nvPr/>
        </p:nvSpPr>
        <p:spPr>
          <a:xfrm>
            <a:off x="6248400" y="939282"/>
            <a:ext cx="5526893" cy="4013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BAFB5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700" b="0" i="0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City of Somerton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: </a:t>
            </a:r>
            <a:b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</a:b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Miguel Villalpando, Councilmember</a:t>
            </a:r>
            <a:b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</a:b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Lizandro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Galaviz, City Manager</a:t>
            </a:r>
            <a:b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</a:b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Saul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Albor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, Dir. of Community Development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BAFB5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700" b="0" i="0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MCAS Yuma / BMGR-W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: </a:t>
            </a:r>
            <a:b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</a:b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Col Stone, Commanding Officer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BAFB5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Lt Col Trevor Tingle, Executive Officer</a:t>
            </a:r>
            <a:b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</a:b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Greg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McShane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,  Airspace Manager</a:t>
            </a:r>
            <a:b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</a:b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Randy English, Natural Resources Manager</a:t>
            </a:r>
            <a:b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</a:b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0E0DADF1-90C7-445C-1460-5E02DAA4F349}"/>
              </a:ext>
            </a:extLst>
          </p:cNvPr>
          <p:cNvSpPr txBox="1">
            <a:spLocks/>
          </p:cNvSpPr>
          <p:nvPr/>
        </p:nvSpPr>
        <p:spPr>
          <a:xfrm>
            <a:off x="538037" y="4610340"/>
            <a:ext cx="11501563" cy="12760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BAFB5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700" b="0" i="0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SMEs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: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Alyssa Linville, Bill Sellars, Mary Ellen Finch, Pat Barber, Crystal Figueroa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BAFB5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700" b="0" i="0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Table Facilitators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: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Tyson Smith, Vagn Hansen, Jason Winner, Caitlin Cameron</a:t>
            </a:r>
            <a:b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</a:b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013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>
            <a:extLst>
              <a:ext uri="{FF2B5EF4-FFF2-40B4-BE49-F238E27FC236}">
                <a16:creationId xmlns:a16="http://schemas.microsoft.com/office/drawing/2014/main" id="{2540B2C0-4276-CFB4-E817-A9F85F721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402" y="152400"/>
            <a:ext cx="10655196" cy="958631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Top takeaways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2CCD36A-722B-9947-9275-EA9224DE312E}"/>
              </a:ext>
            </a:extLst>
          </p:cNvPr>
          <p:cNvSpPr txBox="1"/>
          <p:nvPr/>
        </p:nvSpPr>
        <p:spPr>
          <a:xfrm>
            <a:off x="381000" y="1111031"/>
            <a:ext cx="10972800" cy="37702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9BAFB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Times New Roman" panose="02020603050405020304" pitchFamily="18" charset="0"/>
                <a:cs typeface="Aptos" panose="020B0004020202020204" pitchFamily="34" charset="0"/>
              </a:rPr>
              <a:t>Stakeholders worked constructively together to explore a common understanding of facts and issues.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9BAFB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Times New Roman" panose="02020603050405020304" pitchFamily="18" charset="0"/>
                <a:cs typeface="Aptos" panose="020B0004020202020204" pitchFamily="34" charset="0"/>
              </a:rPr>
              <a:t>Clear expression of common interest to work together to support future growth both on- and off-base.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9BAFB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Times New Roman" panose="02020603050405020304" pitchFamily="18" charset="0"/>
                <a:cs typeface="Aptos" panose="020B0004020202020204" pitchFamily="34" charset="0"/>
              </a:rPr>
              <a:t>Discussion of individual perspectives and alignment across stakeholders provided valuable information that will inform next steps.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9BAFB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Times New Roman" panose="02020603050405020304" pitchFamily="18" charset="0"/>
                <a:cs typeface="Aptos" panose="020B0004020202020204" pitchFamily="34" charset="0"/>
              </a:rPr>
              <a:t>Agreement that compromises will be needed and can be explored in the JLUP process. </a:t>
            </a:r>
          </a:p>
        </p:txBody>
      </p:sp>
    </p:spTree>
    <p:extLst>
      <p:ext uri="{BB962C8B-B14F-4D97-AF65-F5344CB8AC3E}">
        <p14:creationId xmlns:p14="http://schemas.microsoft.com/office/powerpoint/2010/main" val="3883803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78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DF1DBFE-497A-FE2C-42A5-D671DCAD235F}"/>
              </a:ext>
            </a:extLst>
          </p:cNvPr>
          <p:cNvSpPr/>
          <p:nvPr/>
        </p:nvSpPr>
        <p:spPr>
          <a:xfrm>
            <a:off x="0" y="5236812"/>
            <a:ext cx="12230097" cy="16211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220200" y="5638800"/>
            <a:ext cx="1295400" cy="9906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" name="Title 4">
            <a:extLst>
              <a:ext uri="{FF2B5EF4-FFF2-40B4-BE49-F238E27FC236}">
                <a16:creationId xmlns:a16="http://schemas.microsoft.com/office/drawing/2014/main" id="{51CB19DD-040A-6956-4969-CF7FD752A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58993" y="-381000"/>
            <a:ext cx="12275969" cy="1845187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The big picture</a:t>
            </a:r>
          </a:p>
        </p:txBody>
      </p:sp>
      <p:pic>
        <p:nvPicPr>
          <p:cNvPr id="8" name="Picture 15">
            <a:extLst>
              <a:ext uri="{FF2B5EF4-FFF2-40B4-BE49-F238E27FC236}">
                <a16:creationId xmlns:a16="http://schemas.microsoft.com/office/drawing/2014/main" id="{9AE339AB-9277-32A1-D06A-E0667AA267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alphaModFix amt="76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40000"/>
                    </a14:imgEffect>
                    <a14:imgEffect>
                      <a14:colorTemperature colorTemp="7364"/>
                    </a14:imgEffect>
                    <a14:imgEffect>
                      <a14:saturation sat="0"/>
                    </a14:imgEffect>
                    <a14:imgEffect>
                      <a14:brightnessContrast bright="34000" contrast="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-64"/>
          <a:stretch/>
        </p:blipFill>
        <p:spPr bwMode="auto">
          <a:xfrm rot="10800000" flipV="1">
            <a:off x="-22936" y="5236812"/>
            <a:ext cx="12275967" cy="1636266"/>
          </a:xfrm>
          <a:prstGeom prst="rect">
            <a:avLst/>
          </a:prstGeom>
          <a:solidFill>
            <a:schemeClr val="tx1"/>
          </a:solidFill>
          <a:ln w="57150">
            <a:noFill/>
            <a:miter lim="800000"/>
            <a:headEnd/>
            <a:tailEnd/>
          </a:ln>
          <a:effectLst>
            <a:outerShdw blurRad="63500" dist="50800" dir="5400000" algn="ctr" rotWithShape="0">
              <a:srgbClr val="000000">
                <a:alpha val="6999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A2B9CE5-BF7E-05C4-88F5-3B22E203507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2475" y="1078883"/>
            <a:ext cx="10747525" cy="3788773"/>
          </a:xfrm>
          <a:prstGeom prst="rect">
            <a:avLst/>
          </a:prstGeom>
          <a:solidFill>
            <a:srgbClr val="D3E2FF"/>
          </a:solidFill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C607611-0078-1562-85CA-0FF9B568BD5E}"/>
              </a:ext>
            </a:extLst>
          </p:cNvPr>
          <p:cNvSpPr/>
          <p:nvPr/>
        </p:nvSpPr>
        <p:spPr>
          <a:xfrm>
            <a:off x="3810000" y="1090969"/>
            <a:ext cx="2133600" cy="3788772"/>
          </a:xfrm>
          <a:prstGeom prst="rect">
            <a:avLst/>
          </a:prstGeom>
          <a:noFill/>
          <a:ln w="666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7C2DF5E-46EB-8E65-CC08-B934B7E00950}"/>
              </a:ext>
            </a:extLst>
          </p:cNvPr>
          <p:cNvSpPr/>
          <p:nvPr/>
        </p:nvSpPr>
        <p:spPr>
          <a:xfrm>
            <a:off x="682475" y="914400"/>
            <a:ext cx="3127525" cy="304800"/>
          </a:xfrm>
          <a:prstGeom prst="rect">
            <a:avLst/>
          </a:prstGeom>
          <a:solidFill>
            <a:srgbClr val="54789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FAA1419-C790-DEA2-F9DB-7F3BAEEFA9A7}"/>
              </a:ext>
            </a:extLst>
          </p:cNvPr>
          <p:cNvSpPr/>
          <p:nvPr/>
        </p:nvSpPr>
        <p:spPr>
          <a:xfrm>
            <a:off x="5943600" y="1090968"/>
            <a:ext cx="5486400" cy="3788774"/>
          </a:xfrm>
          <a:prstGeom prst="rect">
            <a:avLst/>
          </a:prstGeom>
          <a:solidFill>
            <a:srgbClr val="54789F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562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>
            <a:extLst>
              <a:ext uri="{FF2B5EF4-FFF2-40B4-BE49-F238E27FC236}">
                <a16:creationId xmlns:a16="http://schemas.microsoft.com/office/drawing/2014/main" id="{2540B2C0-4276-CFB4-E817-A9F85F721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402" y="260569"/>
            <a:ext cx="10655196" cy="958631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Key Issues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2CCD36A-722B-9947-9275-EA9224DE312E}"/>
              </a:ext>
            </a:extLst>
          </p:cNvPr>
          <p:cNvSpPr txBox="1"/>
          <p:nvPr/>
        </p:nvSpPr>
        <p:spPr>
          <a:xfrm>
            <a:off x="381000" y="1066800"/>
            <a:ext cx="10820400" cy="50013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9BAFB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1" i="0" u="none" strike="noStrike" kern="1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DengXian" panose="02010600030101010101" pitchFamily="2" charset="-122"/>
                <a:cs typeface="Times New Roman (Body CS)"/>
              </a:rPr>
              <a:t>Urban Growth Limits and Demands: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9BAFB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DengXian" panose="02010600030101010101" pitchFamily="2" charset="-122"/>
                <a:cs typeface="Times New Roman (Body CS)"/>
              </a:rPr>
              <a:t>Overlay districts, buffers, governmental land ownership, and physiographic features all combine to significant limit the amount of developable land.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9BAFB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DengXian" panose="02010600030101010101" pitchFamily="2" charset="-122"/>
                <a:cs typeface="Times New Roman (Body CS)"/>
              </a:rPr>
              <a:t>It is a major community concern that long-term growth demands exceed land availability based on current trends.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9BAFB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1" i="0" u="none" strike="noStrike" kern="1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DengXian" panose="02010600030101010101" pitchFamily="2" charset="-122"/>
                <a:cs typeface="Times New Roman (Body CS)"/>
              </a:rPr>
              <a:t>Military Compatibility Needs: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9BAFB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Military seeks to grow mission; future operations may look different, and it is important to create policies that will allow flexibility.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9BAFB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DengXian" panose="02010600030101010101" pitchFamily="2" charset="-122"/>
                <a:cs typeface="Times New Roman (Body CS)"/>
              </a:rPr>
              <a:t>Better understanding is desired for number of civilian vs military operations; and also for difference between FAA and DOD compatibility recommendations.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9BAFB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DengXian" panose="02010600030101010101" pitchFamily="2" charset="-122"/>
                <a:cs typeface="Times New Roman (Body CS)"/>
              </a:rPr>
              <a:t>Community protections need to be negotiated and may not match DOD AICUZ recommendations. 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9BAFB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DengXian" panose="02010600030101010101" pitchFamily="2" charset="-122"/>
              <a:cs typeface="Times New Roman (Body CS)"/>
            </a:endParaRPr>
          </a:p>
        </p:txBody>
      </p:sp>
    </p:spTree>
    <p:extLst>
      <p:ext uri="{BB962C8B-B14F-4D97-AF65-F5344CB8AC3E}">
        <p14:creationId xmlns:p14="http://schemas.microsoft.com/office/powerpoint/2010/main" val="2582145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>
            <a:extLst>
              <a:ext uri="{FF2B5EF4-FFF2-40B4-BE49-F238E27FC236}">
                <a16:creationId xmlns:a16="http://schemas.microsoft.com/office/drawing/2014/main" id="{2540B2C0-4276-CFB4-E817-A9F85F721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402" y="152400"/>
            <a:ext cx="10655196" cy="958631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Key Issues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2CCD36A-722B-9947-9275-EA9224DE312E}"/>
              </a:ext>
            </a:extLst>
          </p:cNvPr>
          <p:cNvSpPr txBox="1"/>
          <p:nvPr/>
        </p:nvSpPr>
        <p:spPr>
          <a:xfrm>
            <a:off x="381000" y="914400"/>
            <a:ext cx="11277600" cy="50013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9BAFB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1" i="0" u="none" strike="noStrike" kern="1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DengXian" panose="02010600030101010101" pitchFamily="2" charset="-122"/>
                <a:cs typeface="Times New Roman (Body CS)"/>
              </a:rPr>
              <a:t>FTHL Habitat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9BAFB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DengXian" panose="02010600030101010101" pitchFamily="2" charset="-122"/>
                <a:cs typeface="Times New Roman (Body CS)"/>
              </a:rPr>
              <a:t>Participation in </a:t>
            </a:r>
            <a:r>
              <a:rPr kumimoji="0" lang="en-US" sz="2200" b="0" i="0" u="none" strike="noStrike" kern="1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DengXian" panose="02010600030101010101" pitchFamily="2" charset="-122"/>
                <a:cs typeface="Times New Roman (Body CS)"/>
              </a:rPr>
              <a:t>Rangewide</a:t>
            </a:r>
            <a:r>
              <a:rPr kumimoji="0" lang="en-US" sz="2200" b="0" i="0" u="none" strike="noStrike" kern="1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DengXian" panose="02010600030101010101" pitchFamily="2" charset="-122"/>
                <a:cs typeface="Times New Roman (Body CS)"/>
              </a:rPr>
              <a:t> Management Strategy helps reduce risk of USFWS or state listing; Important issue for installation, who manages habitat on BMGR-W.  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9BAFB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DengXian" panose="02010600030101010101" pitchFamily="2" charset="-122"/>
                <a:cs typeface="Times New Roman (Body CS)"/>
              </a:rPr>
              <a:t>If FTHL is listed, it can create regulatory impacts throughout the historic footprint, which includes significant community areas outside of the installation.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9BAFB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DengXian" panose="02010600030101010101" pitchFamily="2" charset="-122"/>
                <a:cs typeface="Times New Roman (Body CS)"/>
              </a:rPr>
              <a:t>Stakeholder consensus to find ways to protect habitat and prevent listing.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9BAFB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1" i="0" u="none" strike="noStrike" kern="1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DengXian" panose="02010600030101010101" pitchFamily="2" charset="-122"/>
                <a:cs typeface="Times New Roman (Body CS)"/>
              </a:rPr>
              <a:t>Transportation Planning on County Rd. 14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9BAFB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More information is needed on State Lands desire for alternative to the approved alignment of County Road 14 identified in the MPO Long-Range Transportation Plan (LRTP). 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9BAFB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LRTP update and “Routes of Regional Significance Study” coming soon; both will have many stakeholder input opportunities to explore this issue.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9BAFB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DengXian" panose="02010600030101010101" pitchFamily="2" charset="-122"/>
              <a:cs typeface="Times New Roman (Body CS)"/>
            </a:endParaRPr>
          </a:p>
        </p:txBody>
      </p:sp>
    </p:spTree>
    <p:extLst>
      <p:ext uri="{BB962C8B-B14F-4D97-AF65-F5344CB8AC3E}">
        <p14:creationId xmlns:p14="http://schemas.microsoft.com/office/powerpoint/2010/main" val="3955345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>
            <a:extLst>
              <a:ext uri="{FF2B5EF4-FFF2-40B4-BE49-F238E27FC236}">
                <a16:creationId xmlns:a16="http://schemas.microsoft.com/office/drawing/2014/main" id="{2540B2C0-4276-CFB4-E817-A9F85F721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402" y="152400"/>
            <a:ext cx="10655196" cy="958631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Next steps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2CCD36A-722B-9947-9275-EA9224DE312E}"/>
              </a:ext>
            </a:extLst>
          </p:cNvPr>
          <p:cNvSpPr txBox="1"/>
          <p:nvPr/>
        </p:nvSpPr>
        <p:spPr>
          <a:xfrm>
            <a:off x="381000" y="1143000"/>
            <a:ext cx="11201400" cy="23237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9BAFB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DengXian" panose="02010600030101010101" pitchFamily="2" charset="-122"/>
                <a:cs typeface="Times New Roman (Body CS)"/>
              </a:rPr>
              <a:t>Develop After-Action Report to document facts, issues, and perspectives. Report will become part of JLUP document.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9BAFB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Engage with Working Group and Steering Committee to identify needs for further evaluation and recommendations regarding policy options for addressing key issues.</a:t>
            </a:r>
            <a:endParaRPr kumimoji="0" lang="en-US" sz="2800" b="0" i="0" u="none" strike="noStrike" kern="1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DengXian" panose="02010600030101010101" pitchFamily="2" charset="-122"/>
              <a:cs typeface="Times New Roman (Body CS)"/>
            </a:endParaRPr>
          </a:p>
        </p:txBody>
      </p:sp>
    </p:spTree>
    <p:extLst>
      <p:ext uri="{BB962C8B-B14F-4D97-AF65-F5344CB8AC3E}">
        <p14:creationId xmlns:p14="http://schemas.microsoft.com/office/powerpoint/2010/main" val="4289098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6668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>
            <a:extLst>
              <a:ext uri="{FF2B5EF4-FFF2-40B4-BE49-F238E27FC236}">
                <a16:creationId xmlns:a16="http://schemas.microsoft.com/office/drawing/2014/main" id="{2540B2C0-4276-CFB4-E817-A9F85F721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7204" y="2470369"/>
            <a:ext cx="10337592" cy="958631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Live Polling Event</a:t>
            </a:r>
            <a:br>
              <a:rPr lang="en-US" sz="4800" b="1" dirty="0">
                <a:solidFill>
                  <a:schemeClr val="bg1"/>
                </a:solidFill>
              </a:rPr>
            </a:br>
            <a:br>
              <a:rPr lang="en-US" sz="4800" b="1" dirty="0">
                <a:solidFill>
                  <a:schemeClr val="bg1"/>
                </a:solidFill>
              </a:rPr>
            </a:br>
            <a:r>
              <a:rPr lang="en-US" sz="4800" b="1" dirty="0">
                <a:solidFill>
                  <a:schemeClr val="bg1"/>
                </a:solidFill>
              </a:rPr>
              <a:t>and </a:t>
            </a:r>
            <a:br>
              <a:rPr lang="en-US" sz="4800" b="1" dirty="0">
                <a:solidFill>
                  <a:schemeClr val="bg1"/>
                </a:solidFill>
              </a:rPr>
            </a:br>
            <a:br>
              <a:rPr lang="en-US" sz="4800" b="1" dirty="0">
                <a:solidFill>
                  <a:schemeClr val="bg1"/>
                </a:solidFill>
              </a:rPr>
            </a:br>
            <a:r>
              <a:rPr lang="en-US" sz="4800" b="1" dirty="0">
                <a:solidFill>
                  <a:schemeClr val="bg1"/>
                </a:solidFill>
              </a:rPr>
              <a:t>community Questionnaire</a:t>
            </a:r>
          </a:p>
        </p:txBody>
      </p:sp>
    </p:spTree>
    <p:extLst>
      <p:ext uri="{BB962C8B-B14F-4D97-AF65-F5344CB8AC3E}">
        <p14:creationId xmlns:p14="http://schemas.microsoft.com/office/powerpoint/2010/main" val="770693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FC509E-5373-CE4D-88C1-B60377CC98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96491" y="1447800"/>
            <a:ext cx="4800600" cy="3276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000" dirty="0">
                <a:solidFill>
                  <a:srgbClr val="FFFFFF"/>
                </a:solidFill>
              </a:rPr>
              <a:t>Demonstration only: Live polling exercise during public workshop on August 22.  </a:t>
            </a:r>
          </a:p>
        </p:txBody>
      </p:sp>
      <p:sp>
        <p:nvSpPr>
          <p:cNvPr id="6" name="Title 4">
            <a:extLst>
              <a:ext uri="{FF2B5EF4-FFF2-40B4-BE49-F238E27FC236}">
                <a16:creationId xmlns:a16="http://schemas.microsoft.com/office/drawing/2014/main" id="{2540B2C0-4276-CFB4-E817-A9F85F721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807" y="133051"/>
            <a:ext cx="10337592" cy="958631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questionnaire FORMAT</a:t>
            </a:r>
          </a:p>
        </p:txBody>
      </p:sp>
      <p:pic>
        <p:nvPicPr>
          <p:cNvPr id="2" name="Picture 1" descr="Qr code&#10;&#10;Description automatically generated">
            <a:extLst>
              <a:ext uri="{FF2B5EF4-FFF2-40B4-BE49-F238E27FC236}">
                <a16:creationId xmlns:a16="http://schemas.microsoft.com/office/drawing/2014/main" id="{A4E8BD0E-5BCB-B917-F5F0-7E93158B7DC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1305912"/>
            <a:ext cx="2046888" cy="2046888"/>
          </a:xfrm>
          <a:prstGeom prst="rect">
            <a:avLst/>
          </a:prstGeom>
        </p:spPr>
      </p:pic>
      <p:pic>
        <p:nvPicPr>
          <p:cNvPr id="5" name="Picture 4" descr="Qr code&#10;&#10;Description automatically generated">
            <a:extLst>
              <a:ext uri="{FF2B5EF4-FFF2-40B4-BE49-F238E27FC236}">
                <a16:creationId xmlns:a16="http://schemas.microsoft.com/office/drawing/2014/main" id="{DD862278-D1DF-0F15-9315-40C65246922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1819" y="3099955"/>
            <a:ext cx="2059065" cy="2059065"/>
          </a:xfrm>
          <a:prstGeom prst="rect">
            <a:avLst/>
          </a:prstGeom>
        </p:spPr>
      </p:pic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2570F3DF-31BD-3590-4436-F415ED6E8E47}"/>
              </a:ext>
            </a:extLst>
          </p:cNvPr>
          <p:cNvSpPr txBox="1">
            <a:spLocks/>
          </p:cNvSpPr>
          <p:nvPr/>
        </p:nvSpPr>
        <p:spPr>
          <a:xfrm>
            <a:off x="2804045" y="3330349"/>
            <a:ext cx="6457116" cy="1295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BAFB5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Official online questionnaire: available from August 22 - September 12. Users may only submit one response. 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BAFB5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88D56872-8BFF-9C85-FC26-62CF475F6440}"/>
              </a:ext>
            </a:extLst>
          </p:cNvPr>
          <p:cNvSpPr txBox="1">
            <a:spLocks/>
          </p:cNvSpPr>
          <p:nvPr/>
        </p:nvSpPr>
        <p:spPr>
          <a:xfrm>
            <a:off x="762000" y="5204820"/>
            <a:ext cx="7696200" cy="1295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BAFB5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Questionnaire also available in print format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BAFB5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7665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FC509E-5373-CE4D-88C1-B60377CC98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107" y="990600"/>
            <a:ext cx="11126069" cy="3276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000" dirty="0">
                <a:solidFill>
                  <a:srgbClr val="FFFFFF"/>
                </a:solidFill>
              </a:rPr>
              <a:t>Questionnaire was sent to Working Group for input</a:t>
            </a:r>
          </a:p>
          <a:p>
            <a:pPr marL="0" indent="0">
              <a:buNone/>
            </a:pPr>
            <a:r>
              <a:rPr lang="en-US" sz="3000" dirty="0">
                <a:solidFill>
                  <a:srgbClr val="FFFFFF"/>
                </a:solidFill>
              </a:rPr>
              <a:t>Questionnaire Goal: Capture stakeholder input on compatibility issues relating to the MCAS Yuma training and community land use planning.</a:t>
            </a:r>
          </a:p>
          <a:p>
            <a:pPr marL="0" indent="0">
              <a:buNone/>
            </a:pPr>
            <a:r>
              <a:rPr lang="en-US" sz="3000" dirty="0">
                <a:solidFill>
                  <a:srgbClr val="FFFFFF"/>
                </a:solidFill>
              </a:rPr>
              <a:t>Questions include:</a:t>
            </a:r>
          </a:p>
          <a:p>
            <a:r>
              <a:rPr lang="en-US" sz="3000" dirty="0">
                <a:solidFill>
                  <a:srgbClr val="FFFFFF"/>
                </a:solidFill>
              </a:rPr>
              <a:t>Demographics</a:t>
            </a:r>
          </a:p>
          <a:p>
            <a:r>
              <a:rPr lang="en-US" sz="3000" dirty="0">
                <a:solidFill>
                  <a:srgbClr val="FFFFFF"/>
                </a:solidFill>
              </a:rPr>
              <a:t>Communications</a:t>
            </a:r>
          </a:p>
          <a:p>
            <a:r>
              <a:rPr lang="en-US" sz="3000" dirty="0">
                <a:solidFill>
                  <a:srgbClr val="FFFFFF"/>
                </a:solidFill>
              </a:rPr>
              <a:t>MCAS Yuma operations </a:t>
            </a:r>
          </a:p>
          <a:p>
            <a:r>
              <a:rPr lang="en-US" sz="3000" dirty="0">
                <a:solidFill>
                  <a:srgbClr val="FFFFFF"/>
                </a:solidFill>
              </a:rPr>
              <a:t>Potential compatibility issues</a:t>
            </a:r>
          </a:p>
          <a:p>
            <a:endParaRPr lang="en-US" sz="3400" dirty="0">
              <a:solidFill>
                <a:srgbClr val="FFFFFF"/>
              </a:solidFill>
            </a:endParaRPr>
          </a:p>
        </p:txBody>
      </p:sp>
      <p:sp>
        <p:nvSpPr>
          <p:cNvPr id="6" name="Title 4">
            <a:extLst>
              <a:ext uri="{FF2B5EF4-FFF2-40B4-BE49-F238E27FC236}">
                <a16:creationId xmlns:a16="http://schemas.microsoft.com/office/drawing/2014/main" id="{2540B2C0-4276-CFB4-E817-A9F85F721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807" y="133051"/>
            <a:ext cx="10337592" cy="958631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questionnaire</a:t>
            </a:r>
          </a:p>
        </p:txBody>
      </p:sp>
      <p:pic>
        <p:nvPicPr>
          <p:cNvPr id="3" name="Picture 2" descr="Cartoon checklist and pencil">
            <a:extLst>
              <a:ext uri="{FF2B5EF4-FFF2-40B4-BE49-F238E27FC236}">
                <a16:creationId xmlns:a16="http://schemas.microsoft.com/office/drawing/2014/main" id="{8A06DF9B-2D8F-C837-6742-E658D646DA0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0800" y="2933700"/>
            <a:ext cx="35560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439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FC509E-5373-CE4D-88C1-B60377CC98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107" y="990600"/>
            <a:ext cx="6669893" cy="3276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400" dirty="0">
                <a:solidFill>
                  <a:srgbClr val="FFFFFF"/>
                </a:solidFill>
              </a:rPr>
              <a:t>Questions will be provided: </a:t>
            </a:r>
          </a:p>
          <a:p>
            <a:r>
              <a:rPr lang="en-US" sz="3000" dirty="0">
                <a:solidFill>
                  <a:srgbClr val="FFFFFF"/>
                </a:solidFill>
              </a:rPr>
              <a:t>As a live polling during the public workshop on August 22.</a:t>
            </a:r>
          </a:p>
          <a:p>
            <a:r>
              <a:rPr lang="en-US" sz="3000" dirty="0">
                <a:solidFill>
                  <a:srgbClr val="FFFFFF"/>
                </a:solidFill>
              </a:rPr>
              <a:t>As an online questionnaire, available until August 22 - September 12. </a:t>
            </a:r>
          </a:p>
          <a:p>
            <a:pPr marL="0" indent="0">
              <a:buNone/>
            </a:pPr>
            <a:r>
              <a:rPr lang="en-US" sz="3000" dirty="0">
                <a:solidFill>
                  <a:srgbClr val="FFFFFF"/>
                </a:solidFill>
              </a:rPr>
              <a:t>Questionnaire results: </a:t>
            </a:r>
          </a:p>
          <a:p>
            <a:r>
              <a:rPr lang="en-US" sz="3000" dirty="0">
                <a:solidFill>
                  <a:srgbClr val="FFFFFF"/>
                </a:solidFill>
              </a:rPr>
              <a:t>Will become part of JLUP document</a:t>
            </a:r>
          </a:p>
          <a:p>
            <a:r>
              <a:rPr lang="en-US" sz="3000" dirty="0">
                <a:solidFill>
                  <a:srgbClr val="FFFFFF"/>
                </a:solidFill>
              </a:rPr>
              <a:t>Will inform further analysis and recommendations.</a:t>
            </a:r>
          </a:p>
          <a:p>
            <a:pPr marL="0" indent="0">
              <a:buNone/>
            </a:pPr>
            <a:endParaRPr lang="en-US" sz="3400" dirty="0">
              <a:solidFill>
                <a:srgbClr val="FFFFFF"/>
              </a:solidFill>
            </a:endParaRPr>
          </a:p>
        </p:txBody>
      </p:sp>
      <p:sp>
        <p:nvSpPr>
          <p:cNvPr id="6" name="Title 4">
            <a:extLst>
              <a:ext uri="{FF2B5EF4-FFF2-40B4-BE49-F238E27FC236}">
                <a16:creationId xmlns:a16="http://schemas.microsoft.com/office/drawing/2014/main" id="{2540B2C0-4276-CFB4-E817-A9F85F721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807" y="133051"/>
            <a:ext cx="10337592" cy="958631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questionnaire FORMAT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437C963-D41C-68EE-D49C-4A719962813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5200" y="1638300"/>
            <a:ext cx="4500848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286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6668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>
            <a:extLst>
              <a:ext uri="{FF2B5EF4-FFF2-40B4-BE49-F238E27FC236}">
                <a16:creationId xmlns:a16="http://schemas.microsoft.com/office/drawing/2014/main" id="{2540B2C0-4276-CFB4-E817-A9F85F721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671" y="2437339"/>
            <a:ext cx="10337592" cy="958631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Public outreach plan</a:t>
            </a:r>
            <a:br>
              <a:rPr lang="en-US" sz="4800" b="1" dirty="0">
                <a:solidFill>
                  <a:schemeClr val="bg1"/>
                </a:solidFill>
              </a:rPr>
            </a:br>
            <a:endParaRPr lang="en-US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955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4717144F-8421-2AE6-7B6F-1D254781A8C9}"/>
              </a:ext>
            </a:extLst>
          </p:cNvPr>
          <p:cNvSpPr/>
          <p:nvPr/>
        </p:nvSpPr>
        <p:spPr>
          <a:xfrm>
            <a:off x="10289256" y="5292034"/>
            <a:ext cx="1648207" cy="1337366"/>
          </a:xfrm>
          <a:prstGeom prst="rect">
            <a:avLst/>
          </a:prstGeom>
          <a:solidFill>
            <a:srgbClr val="A2867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625BE94-BBA1-9DC1-B4BE-C675B381709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77"/>
          <a:stretch/>
        </p:blipFill>
        <p:spPr>
          <a:xfrm>
            <a:off x="7779319" y="1082631"/>
            <a:ext cx="4191333" cy="2768166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38C40B19-C47A-4E44-9594-597295396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758" y="-78522"/>
            <a:ext cx="9677400" cy="1519521"/>
          </a:xfrm>
          <a:noFill/>
          <a:ln>
            <a:noFill/>
          </a:ln>
        </p:spPr>
        <p:txBody>
          <a:bodyPr>
            <a:noAutofit/>
          </a:bodyPr>
          <a:lstStyle/>
          <a:p>
            <a:pPr algn="l"/>
            <a:r>
              <a:rPr lang="en-US" sz="4800" b="1" dirty="0">
                <a:solidFill>
                  <a:schemeClr val="bg1"/>
                </a:solidFill>
              </a:rPr>
              <a:t>What we’re doing now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E2F7642-B6AE-AE15-CEBA-F318FD6C22A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120" r="-621"/>
          <a:stretch/>
        </p:blipFill>
        <p:spPr>
          <a:xfrm>
            <a:off x="129134" y="1156865"/>
            <a:ext cx="4473006" cy="187825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2A26DF3-3CBB-3DD7-7EC2-FEA12AD5C20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57800" y="1218792"/>
            <a:ext cx="1994436" cy="219396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245FE4D-C88B-0F4F-64BC-5ACD368C8FF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40"/>
          <a:stretch/>
        </p:blipFill>
        <p:spPr>
          <a:xfrm>
            <a:off x="4848772" y="3850797"/>
            <a:ext cx="2742425" cy="261758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47D916D-E46C-41F6-8480-964F779410F5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32833" y="1218792"/>
            <a:ext cx="629926" cy="69294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23FC013-6C0E-A4B7-0906-F3CDF9499A9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06"/>
          <a:stretch/>
        </p:blipFill>
        <p:spPr>
          <a:xfrm>
            <a:off x="8098659" y="4101583"/>
            <a:ext cx="3331342" cy="2380902"/>
          </a:xfrm>
          <a:prstGeom prst="rect">
            <a:avLst/>
          </a:prstGeom>
          <a:ln w="22225">
            <a:solidFill>
              <a:schemeClr val="bg1"/>
            </a:solidFill>
          </a:ln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3E452807-D768-E853-2B96-C6AA00E16359}"/>
              </a:ext>
            </a:extLst>
          </p:cNvPr>
          <p:cNvSpPr/>
          <p:nvPr/>
        </p:nvSpPr>
        <p:spPr>
          <a:xfrm>
            <a:off x="10289256" y="1852311"/>
            <a:ext cx="1504787" cy="487366"/>
          </a:xfrm>
          <a:prstGeom prst="rect">
            <a:avLst/>
          </a:prstGeom>
          <a:solidFill>
            <a:srgbClr val="FFFF0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4DFDACE-E9A8-151E-3F12-DAD2E8016F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863411" y="3255207"/>
            <a:ext cx="2286499" cy="3227278"/>
          </a:xfrm>
          <a:prstGeom prst="rect">
            <a:avLst/>
          </a:prstGeom>
          <a:noFill/>
          <a:ln w="28575" cmpd="sng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0722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6668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>
            <a:extLst>
              <a:ext uri="{FF2B5EF4-FFF2-40B4-BE49-F238E27FC236}">
                <a16:creationId xmlns:a16="http://schemas.microsoft.com/office/drawing/2014/main" id="{2540B2C0-4276-CFB4-E817-A9F85F721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6879" y="1254333"/>
            <a:ext cx="10337592" cy="958631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Community comment</a:t>
            </a:r>
          </a:p>
        </p:txBody>
      </p:sp>
      <p:pic>
        <p:nvPicPr>
          <p:cNvPr id="2" name="Picture 1" descr="Shape&#10;&#10;Description automatically generated with low confidence">
            <a:extLst>
              <a:ext uri="{FF2B5EF4-FFF2-40B4-BE49-F238E27FC236}">
                <a16:creationId xmlns:a16="http://schemas.microsoft.com/office/drawing/2014/main" id="{D0DE38A2-5106-F00C-465A-ECA89C61F06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3171" y="2666171"/>
            <a:ext cx="1525658" cy="1525658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7B7C12D9-8AAE-4E4D-F368-3FD1C02F8694}"/>
              </a:ext>
            </a:extLst>
          </p:cNvPr>
          <p:cNvSpPr/>
          <p:nvPr/>
        </p:nvSpPr>
        <p:spPr>
          <a:xfrm>
            <a:off x="4991100" y="2425996"/>
            <a:ext cx="2209800" cy="2146003"/>
          </a:xfrm>
          <a:prstGeom prst="ellipse">
            <a:avLst/>
          </a:prstGeom>
          <a:noFill/>
          <a:ln w="1016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7661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578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>
            <a:extLst>
              <a:ext uri="{FF2B5EF4-FFF2-40B4-BE49-F238E27FC236}">
                <a16:creationId xmlns:a16="http://schemas.microsoft.com/office/drawing/2014/main" id="{58ACFD34-F65E-3C2F-C880-03B419818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52400"/>
            <a:ext cx="12192000" cy="1845187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Participating entities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5DEEA4-CE7E-7D85-A077-53339A7D3C7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00200" y="1324166"/>
            <a:ext cx="6019800" cy="4788785"/>
          </a:xfrm>
          <a:prstGeom prst="rect">
            <a:avLst/>
          </a:prstGeom>
        </p:spPr>
      </p:pic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0396EC3E-FC78-76D9-84A5-A648F2AAB408}"/>
              </a:ext>
            </a:extLst>
          </p:cNvPr>
          <p:cNvSpPr txBox="1">
            <a:spLocks/>
          </p:cNvSpPr>
          <p:nvPr/>
        </p:nvSpPr>
        <p:spPr>
          <a:xfrm>
            <a:off x="8153400" y="1905000"/>
            <a:ext cx="2971800" cy="2743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800" dirty="0">
                <a:solidFill>
                  <a:schemeClr val="bg1"/>
                </a:solidFill>
              </a:rPr>
              <a:t>Local Governments and </a:t>
            </a:r>
          </a:p>
          <a:p>
            <a:pPr marL="0" indent="0" algn="ctr">
              <a:buNone/>
            </a:pPr>
            <a:r>
              <a:rPr lang="en-US" sz="3800" dirty="0">
                <a:solidFill>
                  <a:schemeClr val="bg1"/>
                </a:solidFill>
              </a:rPr>
              <a:t>MCAS Yuma</a:t>
            </a:r>
          </a:p>
        </p:txBody>
      </p:sp>
    </p:spTree>
    <p:extLst>
      <p:ext uri="{BB962C8B-B14F-4D97-AF65-F5344CB8AC3E}">
        <p14:creationId xmlns:p14="http://schemas.microsoft.com/office/powerpoint/2010/main" val="3312929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78A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>
            <a:extLst>
              <a:ext uri="{FF2B5EF4-FFF2-40B4-BE49-F238E27FC236}">
                <a16:creationId xmlns:a16="http://schemas.microsoft.com/office/drawing/2014/main" id="{2540B2C0-4276-CFB4-E817-A9F85F721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260812"/>
            <a:ext cx="6073438" cy="1845187"/>
          </a:xfrm>
          <a:noFill/>
          <a:ln>
            <a:noFill/>
          </a:ln>
        </p:spPr>
        <p:txBody>
          <a:bodyPr>
            <a:noAutofit/>
          </a:bodyPr>
          <a:lstStyle/>
          <a:p>
            <a:pPr algn="l"/>
            <a:r>
              <a:rPr lang="en-US" sz="4800" b="1" dirty="0">
                <a:solidFill>
                  <a:schemeClr val="bg1"/>
                </a:solidFill>
              </a:rPr>
              <a:t>Next STEPS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C583881-189C-F705-E53B-8B7A80487631}"/>
              </a:ext>
            </a:extLst>
          </p:cNvPr>
          <p:cNvSpPr txBox="1">
            <a:spLocks/>
          </p:cNvSpPr>
          <p:nvPr/>
        </p:nvSpPr>
        <p:spPr bwMode="auto">
          <a:xfrm>
            <a:off x="1066800" y="990600"/>
            <a:ext cx="10896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Public Questionnaire Completed (Sept 12</a:t>
            </a:r>
            <a:r>
              <a:rPr kumimoji="0" lang="en-US" sz="38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th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Arial" charset="0"/>
              </a:rPr>
              <a:t>Compatibility Analyses Completed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Arial" charset="0"/>
              </a:rPr>
              <a:t>Questionnaire Results Summarized, Posted, Presented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Arial" charset="0"/>
              </a:rPr>
              <a:t>Housing Assessment Baseline Assessments and Key Informants Interviews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Arial" charset="0"/>
              </a:rPr>
              <a:t>Policy Alternatives Development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BED26AB-98E2-7998-6B81-5E256934767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58527" y="332962"/>
            <a:ext cx="1555328" cy="13434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10446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46668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95B5F85-98A0-CB1F-22B0-28E6009462D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090" b="25843"/>
          <a:stretch/>
        </p:blipFill>
        <p:spPr>
          <a:xfrm>
            <a:off x="-533401" y="-152400"/>
            <a:ext cx="13563599" cy="6248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02587FD-FC19-D62F-1691-389B5F8DF5C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090" b="25843"/>
          <a:stretch/>
        </p:blipFill>
        <p:spPr>
          <a:xfrm>
            <a:off x="-533400" y="-152400"/>
            <a:ext cx="13563599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620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578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>
            <a:extLst>
              <a:ext uri="{FF2B5EF4-FFF2-40B4-BE49-F238E27FC236}">
                <a16:creationId xmlns:a16="http://schemas.microsoft.com/office/drawing/2014/main" id="{58ACFD34-F65E-3C2F-C880-03B419818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52400"/>
            <a:ext cx="12192000" cy="1845187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Participating entities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0396EC3E-FC78-76D9-84A5-A648F2AAB408}"/>
              </a:ext>
            </a:extLst>
          </p:cNvPr>
          <p:cNvSpPr txBox="1">
            <a:spLocks/>
          </p:cNvSpPr>
          <p:nvPr/>
        </p:nvSpPr>
        <p:spPr>
          <a:xfrm>
            <a:off x="1338580" y="1386840"/>
            <a:ext cx="4267200" cy="30480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BAFB5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46668B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Working Group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BAFB5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3800" i="1" dirty="0">
                <a:solidFill>
                  <a:srgbClr val="46668B"/>
                </a:solidFill>
                <a:latin typeface="Gill Sans MT" panose="020B0502020104020203"/>
              </a:rPr>
              <a:t>Provides technical input and support to the Consultant Team and Steering Committee</a:t>
            </a:r>
            <a:endParaRPr kumimoji="0" lang="en-US" sz="3800" i="1" u="none" strike="noStrike" kern="1200" cap="none" spc="0" normalizeH="0" baseline="0" noProof="0" dirty="0">
              <a:ln>
                <a:noFill/>
              </a:ln>
              <a:solidFill>
                <a:srgbClr val="46668B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FC977E78-E3B4-E520-34FD-D22D09C9C469}"/>
              </a:ext>
            </a:extLst>
          </p:cNvPr>
          <p:cNvSpPr txBox="1">
            <a:spLocks/>
          </p:cNvSpPr>
          <p:nvPr/>
        </p:nvSpPr>
        <p:spPr>
          <a:xfrm>
            <a:off x="6210300" y="1386840"/>
            <a:ext cx="4648200" cy="30480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BAFB5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46668B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Steering Committee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BAFB5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3800" i="1" dirty="0">
                <a:solidFill>
                  <a:srgbClr val="46668B"/>
                </a:solidFill>
                <a:latin typeface="Gill Sans MT" panose="020B0502020104020203"/>
              </a:rPr>
              <a:t>Guides the JLUP Process and Develops Policy Recommendations and the Final Report</a:t>
            </a:r>
            <a:endParaRPr kumimoji="0" lang="en-US" sz="3800" i="1" u="none" strike="noStrike" kern="1200" cap="none" spc="0" normalizeH="0" baseline="0" noProof="0" dirty="0">
              <a:ln>
                <a:noFill/>
              </a:ln>
              <a:solidFill>
                <a:srgbClr val="46668B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2AA11EF2-A753-A725-5192-18D027123BF0}"/>
              </a:ext>
            </a:extLst>
          </p:cNvPr>
          <p:cNvSpPr txBox="1">
            <a:spLocks/>
          </p:cNvSpPr>
          <p:nvPr/>
        </p:nvSpPr>
        <p:spPr>
          <a:xfrm>
            <a:off x="1338580" y="4587240"/>
            <a:ext cx="4267200" cy="2057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BAFB5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800" i="1" dirty="0">
                <a:solidFill>
                  <a:srgbClr val="FFFFFF"/>
                </a:solidFill>
                <a:latin typeface="Gill Sans MT" panose="020B0502020104020203"/>
              </a:rPr>
              <a:t>Local staffs and base officials, as well as community group and industry representatives</a:t>
            </a:r>
            <a:endParaRPr kumimoji="0" lang="en-US" sz="2800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5312AD95-AE75-209E-990F-7801255ABC97}"/>
              </a:ext>
            </a:extLst>
          </p:cNvPr>
          <p:cNvSpPr txBox="1">
            <a:spLocks/>
          </p:cNvSpPr>
          <p:nvPr/>
        </p:nvSpPr>
        <p:spPr>
          <a:xfrm>
            <a:off x="6400800" y="4572000"/>
            <a:ext cx="4267200" cy="2057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BAFB5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Elected and Management-level Representatives of local government and the base</a:t>
            </a:r>
          </a:p>
        </p:txBody>
      </p:sp>
    </p:spTree>
    <p:extLst>
      <p:ext uri="{BB962C8B-B14F-4D97-AF65-F5344CB8AC3E}">
        <p14:creationId xmlns:p14="http://schemas.microsoft.com/office/powerpoint/2010/main" val="3693635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578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>
            <a:extLst>
              <a:ext uri="{FF2B5EF4-FFF2-40B4-BE49-F238E27FC236}">
                <a16:creationId xmlns:a16="http://schemas.microsoft.com/office/drawing/2014/main" id="{58ACFD34-F65E-3C2F-C880-03B419818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52400"/>
            <a:ext cx="12192000" cy="1845187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Participating entities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0396EC3E-FC78-76D9-84A5-A648F2AAB408}"/>
              </a:ext>
            </a:extLst>
          </p:cNvPr>
          <p:cNvSpPr txBox="1">
            <a:spLocks/>
          </p:cNvSpPr>
          <p:nvPr/>
        </p:nvSpPr>
        <p:spPr>
          <a:xfrm>
            <a:off x="1640840" y="1295400"/>
            <a:ext cx="8910320" cy="16002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BAFB5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46668B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Property Owners, Businesses,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BAFB5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46668B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members of the Public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314EE3-130F-E6EC-100D-E0E4EC92C6B9}"/>
              </a:ext>
            </a:extLst>
          </p:cNvPr>
          <p:cNvSpPr txBox="1">
            <a:spLocks/>
          </p:cNvSpPr>
          <p:nvPr/>
        </p:nvSpPr>
        <p:spPr>
          <a:xfrm>
            <a:off x="1640840" y="3140586"/>
            <a:ext cx="8910320" cy="18451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BAFB5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8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Providing input and feedback to the committees and Consultant Team throughout the project.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BAFB5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lang="en-US" sz="3800" dirty="0">
              <a:solidFill>
                <a:srgbClr val="FFFFFF"/>
              </a:solidFill>
              <a:latin typeface="Gill Sans MT" panose="020B0502020104020203"/>
            </a:endParaRPr>
          </a:p>
        </p:txBody>
      </p:sp>
    </p:spTree>
    <p:extLst>
      <p:ext uri="{BB962C8B-B14F-4D97-AF65-F5344CB8AC3E}">
        <p14:creationId xmlns:p14="http://schemas.microsoft.com/office/powerpoint/2010/main" val="2845172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OLLED" val="No"/>
  <p:tag name="ISIMAGESASSOCIATED" val="No"/>
</p:tagLst>
</file>

<file path=ppt/theme/theme1.xml><?xml version="1.0" encoding="utf-8"?>
<a:theme xmlns:a="http://schemas.openxmlformats.org/drawingml/2006/main" name="2_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3.xml><?xml version="1.0" encoding="utf-8"?>
<a:theme xmlns:a="http://schemas.openxmlformats.org/drawingml/2006/main" name="3_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4.xml><?xml version="1.0" encoding="utf-8"?>
<a:theme xmlns:a="http://schemas.openxmlformats.org/drawingml/2006/main" name="4_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TC101859861[[fn=Tradeshow]]</Template>
  <TotalTime>17030</TotalTime>
  <Words>2589</Words>
  <Application>Microsoft Office PowerPoint</Application>
  <PresentationFormat>Widescreen</PresentationFormat>
  <Paragraphs>455</Paragraphs>
  <Slides>71</Slides>
  <Notes>51</Notes>
  <HiddenSlides>14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71</vt:i4>
      </vt:variant>
    </vt:vector>
  </HeadingPairs>
  <TitlesOfParts>
    <vt:vector size="80" baseType="lpstr">
      <vt:lpstr>Arial</vt:lpstr>
      <vt:lpstr>Calibri</vt:lpstr>
      <vt:lpstr>Candara</vt:lpstr>
      <vt:lpstr>Century Gothic</vt:lpstr>
      <vt:lpstr>Gill Sans MT</vt:lpstr>
      <vt:lpstr>2_Parcel</vt:lpstr>
      <vt:lpstr>Parcel</vt:lpstr>
      <vt:lpstr>3_Parcel</vt:lpstr>
      <vt:lpstr>4_Parcel</vt:lpstr>
      <vt:lpstr>PowerPoint Presentation</vt:lpstr>
      <vt:lpstr>PowerPoint Presentation</vt:lpstr>
      <vt:lpstr>project update</vt:lpstr>
      <vt:lpstr>Civilian-side &amp; Military Impacts</vt:lpstr>
      <vt:lpstr>Prior State &amp; Local efforts</vt:lpstr>
      <vt:lpstr>The big picture</vt:lpstr>
      <vt:lpstr>Participating entities</vt:lpstr>
      <vt:lpstr>Participating entities</vt:lpstr>
      <vt:lpstr>Participating entities</vt:lpstr>
      <vt:lpstr>PowerPoint Presentation</vt:lpstr>
      <vt:lpstr>PowerPoint Presentation</vt:lpstr>
      <vt:lpstr>PowerPoint Presentation</vt:lpstr>
      <vt:lpstr>STEPS So Far</vt:lpstr>
      <vt:lpstr>PowerPoint Presentation</vt:lpstr>
      <vt:lpstr>PowerPoint Presentation</vt:lpstr>
      <vt:lpstr>Project website Update</vt:lpstr>
      <vt:lpstr>PowerPoint Presentation</vt:lpstr>
      <vt:lpstr>PowerPoint Presentation</vt:lpstr>
      <vt:lpstr> study area /  Focus area  map</vt:lpstr>
      <vt:lpstr>PowerPoint Presentation</vt:lpstr>
      <vt:lpstr>PowerPoint Presentation</vt:lpstr>
      <vt:lpstr>PowerPoint Presentation</vt:lpstr>
      <vt:lpstr>preliminary compatibility maps and analysis</vt:lpstr>
      <vt:lpstr>Compatibility Analysis</vt:lpstr>
      <vt:lpstr>Compatibility Analysis</vt:lpstr>
      <vt:lpstr>Compatibility Analysis</vt:lpstr>
      <vt:lpstr>Compatibility Analysis</vt:lpstr>
      <vt:lpstr>PowerPoint Presentation</vt:lpstr>
      <vt:lpstr>Compatibility Analysis</vt:lpstr>
      <vt:lpstr>Compatibility Analysis</vt:lpstr>
      <vt:lpstr>Aircraft accident potential compatibility</vt:lpstr>
      <vt:lpstr>PowerPoint Presentation</vt:lpstr>
      <vt:lpstr>PowerPoint Presentation</vt:lpstr>
      <vt:lpstr>PowerPoint Presentation</vt:lpstr>
      <vt:lpstr>PowerPoint Presentation</vt:lpstr>
      <vt:lpstr>Aviation Noise compatibility</vt:lpstr>
      <vt:lpstr>PowerPoint Presentation</vt:lpstr>
      <vt:lpstr>PowerPoint Presentation</vt:lpstr>
      <vt:lpstr>PowerPoint Presentation</vt:lpstr>
      <vt:lpstr>PowerPoint Presentation</vt:lpstr>
      <vt:lpstr>BMGR Range BufFer</vt:lpstr>
      <vt:lpstr>PowerPoint Presentation</vt:lpstr>
      <vt:lpstr>PowerPoint Presentation</vt:lpstr>
      <vt:lpstr>Remotely piloted Aircraft (RPA) Operations </vt:lpstr>
      <vt:lpstr>PowerPoint Presentation</vt:lpstr>
      <vt:lpstr>PowerPoint Presentation</vt:lpstr>
      <vt:lpstr>Airfield imaginary surfaces</vt:lpstr>
      <vt:lpstr>PowerPoint Presentation</vt:lpstr>
      <vt:lpstr>PowerPoint Presentation</vt:lpstr>
      <vt:lpstr>PowerPoint Presentation</vt:lpstr>
      <vt:lpstr>Determining allowable uses</vt:lpstr>
      <vt:lpstr>Determining allowable uses</vt:lpstr>
      <vt:lpstr>Determining allowable uses</vt:lpstr>
      <vt:lpstr>Housing assessment overview</vt:lpstr>
      <vt:lpstr>Housing assessment</vt:lpstr>
      <vt:lpstr>Community impacts and observations</vt:lpstr>
      <vt:lpstr>Fact-Finding Exercise – Aug 22</vt:lpstr>
      <vt:lpstr>Exercise Attendees</vt:lpstr>
      <vt:lpstr>Top takeaways</vt:lpstr>
      <vt:lpstr>Key Issues</vt:lpstr>
      <vt:lpstr>Key Issues</vt:lpstr>
      <vt:lpstr>Next steps</vt:lpstr>
      <vt:lpstr>Live Polling Event  and   community Questionnaire</vt:lpstr>
      <vt:lpstr>questionnaire FORMAT</vt:lpstr>
      <vt:lpstr>questionnaire</vt:lpstr>
      <vt:lpstr>questionnaire FORMAT</vt:lpstr>
      <vt:lpstr>Public outreach plan </vt:lpstr>
      <vt:lpstr>What we’re doing now</vt:lpstr>
      <vt:lpstr>Community comment</vt:lpstr>
      <vt:lpstr>Next STEPS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Fort Bragg JLUS</dc:title>
  <dc:creator>Jason Epley</dc:creator>
  <cp:lastModifiedBy>Alyssa Linville</cp:lastModifiedBy>
  <cp:revision>441</cp:revision>
  <dcterms:created xsi:type="dcterms:W3CDTF">2014-10-09T02:14:28Z</dcterms:created>
  <dcterms:modified xsi:type="dcterms:W3CDTF">2024-08-28T21:50:22Z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Version">
    <vt:lpwstr>2.0</vt:lpwstr>
  </property>
  <property fmtid="{D5CDD505-2E9C-101B-9397-08002B2CF9AE}" pid="3" name="PresentationID">
    <vt:lpwstr>61179523c8584275a489e47b0e4a2b15</vt:lpwstr>
  </property>
  <property fmtid="{D5CDD505-2E9C-101B-9397-08002B2CF9AE}" pid="4" name="SlidesCount">
    <vt:lpwstr>14</vt:lpwstr>
  </property>
</Properties>
</file>